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3" r:id="rId1"/>
  </p:sldMasterIdLst>
  <p:notesMasterIdLst>
    <p:notesMasterId r:id="rId25"/>
  </p:notesMasterIdLst>
  <p:sldIdLst>
    <p:sldId id="287" r:id="rId2"/>
    <p:sldId id="324" r:id="rId3"/>
    <p:sldId id="344" r:id="rId4"/>
    <p:sldId id="325" r:id="rId5"/>
    <p:sldId id="326" r:id="rId6"/>
    <p:sldId id="345" r:id="rId7"/>
    <p:sldId id="328" r:id="rId8"/>
    <p:sldId id="330" r:id="rId9"/>
    <p:sldId id="331" r:id="rId10"/>
    <p:sldId id="332" r:id="rId11"/>
    <p:sldId id="333" r:id="rId12"/>
    <p:sldId id="334" r:id="rId13"/>
    <p:sldId id="336" r:id="rId14"/>
    <p:sldId id="337" r:id="rId15"/>
    <p:sldId id="338" r:id="rId16"/>
    <p:sldId id="339" r:id="rId17"/>
    <p:sldId id="341" r:id="rId18"/>
    <p:sldId id="342" r:id="rId19"/>
    <p:sldId id="340" r:id="rId20"/>
    <p:sldId id="348" r:id="rId21"/>
    <p:sldId id="346" r:id="rId22"/>
    <p:sldId id="347" r:id="rId23"/>
    <p:sldId id="30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94" autoAdjust="0"/>
    <p:restoredTop sz="94660"/>
  </p:normalViewPr>
  <p:slideViewPr>
    <p:cSldViewPr snapToGrid="0">
      <p:cViewPr varScale="1">
        <p:scale>
          <a:sx n="77" d="100"/>
          <a:sy n="77" d="100"/>
        </p:scale>
        <p:origin x="68"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G>
</file>

<file path=ppt/media/image11.JPG>
</file>

<file path=ppt/media/image12.png>
</file>

<file path=ppt/media/image13.jpg>
</file>

<file path=ppt/media/image14.pn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62280F-3830-4957-9A04-41E17B67C577}" type="datetimeFigureOut">
              <a:rPr lang="en-PH" smtClean="0"/>
              <a:t>31/03/2023</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BAC4AE-4C11-4F3A-9C3C-F5258218E9AF}" type="slidenum">
              <a:rPr lang="en-PH" smtClean="0"/>
              <a:t>‹#›</a:t>
            </a:fld>
            <a:endParaRPr lang="en-PH"/>
          </a:p>
        </p:txBody>
      </p:sp>
    </p:spTree>
    <p:extLst>
      <p:ext uri="{BB962C8B-B14F-4D97-AF65-F5344CB8AC3E}">
        <p14:creationId xmlns:p14="http://schemas.microsoft.com/office/powerpoint/2010/main" val="23607505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2544986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3916835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2532018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102848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22849178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12227968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18778823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27241198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2328984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112807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2771906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879013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1539976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3078797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17301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3346059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t>3/31/2023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Tree>
    <p:extLst>
      <p:ext uri="{BB962C8B-B14F-4D97-AF65-F5344CB8AC3E}">
        <p14:creationId xmlns:p14="http://schemas.microsoft.com/office/powerpoint/2010/main" val="152607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61BEF0D-F0BB-DE4B-95CE-6DB70DBA9567}" type="datetimeFigureOut">
              <a:rPr lang="en-US" smtClean="0"/>
              <a:t>3/31/2023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217C01CDF565}" type="slidenum">
              <a:rPr lang="en-US" smtClean="0"/>
              <a:t>‹#›</a:t>
            </a:fld>
            <a:endParaRPr lang="en-US" dirty="0"/>
          </a:p>
        </p:txBody>
      </p:sp>
    </p:spTree>
    <p:extLst>
      <p:ext uri="{BB962C8B-B14F-4D97-AF65-F5344CB8AC3E}">
        <p14:creationId xmlns:p14="http://schemas.microsoft.com/office/powerpoint/2010/main" val="1711511418"/>
      </p:ext>
    </p:extLst>
  </p:cSld>
  <p:clrMap bg1="dk1" tx1="lt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 id="2147483700"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www.accountingtools.com/articles/2017/5/13/loss" TargetMode="External"/><Relationship Id="rId3" Type="http://schemas.openxmlformats.org/officeDocument/2006/relationships/hyperlink" Target="https://www.accountingtools.com/articles/2017/5/17/the-balance-sheet" TargetMode="External"/><Relationship Id="rId7" Type="http://schemas.openxmlformats.org/officeDocument/2006/relationships/hyperlink" Target="https://www.accountingtools.com/articles/2017/5/9/gain" TargetMode="External"/><Relationship Id="rId2" Type="http://schemas.openxmlformats.org/officeDocument/2006/relationships/hyperlink" Target="https://www.accountingtools.com/articles/2017/5/16/the-trial-balance-example-format" TargetMode="External"/><Relationship Id="rId1" Type="http://schemas.openxmlformats.org/officeDocument/2006/relationships/slideLayout" Target="../slideLayouts/slideLayout2.xml"/><Relationship Id="rId6" Type="http://schemas.openxmlformats.org/officeDocument/2006/relationships/hyperlink" Target="https://www.accountingtools.com/articles/2017/5/6/expense" TargetMode="External"/><Relationship Id="rId5" Type="http://schemas.openxmlformats.org/officeDocument/2006/relationships/hyperlink" Target="https://www.accountingtools.com/articles/2017/5/11/revenue" TargetMode="External"/><Relationship Id="rId10" Type="http://schemas.openxmlformats.org/officeDocument/2006/relationships/hyperlink" Target="https://www.accountingtools.com/articles/what-are-retained-earnings.html" TargetMode="External"/><Relationship Id="rId4" Type="http://schemas.openxmlformats.org/officeDocument/2006/relationships/hyperlink" Target="https://www.accountingtools.com/articles/2017/5/11/reporting-period" TargetMode="External"/><Relationship Id="rId9" Type="http://schemas.openxmlformats.org/officeDocument/2006/relationships/hyperlink" Target="https://www.accountingtools.com/articles/what-is-a-temporary-account.html"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47C498-7253-4BEE-A3D9-A19DAD606081}"/>
              </a:ext>
            </a:extLst>
          </p:cNvPr>
          <p:cNvSpPr>
            <a:spLocks noGrp="1"/>
          </p:cNvSpPr>
          <p:nvPr>
            <p:ph idx="1"/>
          </p:nvPr>
        </p:nvSpPr>
        <p:spPr>
          <a:xfrm>
            <a:off x="463826" y="543338"/>
            <a:ext cx="11065565" cy="6056245"/>
          </a:xfrm>
        </p:spPr>
        <p:txBody>
          <a:bodyPr>
            <a:normAutofit/>
          </a:bodyPr>
          <a:lstStyle/>
          <a:p>
            <a:pPr marL="0" indent="0" algn="ctr">
              <a:buNone/>
            </a:pPr>
            <a:endParaRPr lang="en-PH" sz="5000" b="1" dirty="0"/>
          </a:p>
          <a:p>
            <a:pPr marL="0" indent="0" algn="ctr">
              <a:buNone/>
            </a:pPr>
            <a:endParaRPr lang="en-PH" sz="5000" b="1" dirty="0"/>
          </a:p>
          <a:p>
            <a:pPr marL="0" indent="0" algn="ctr">
              <a:buNone/>
            </a:pPr>
            <a:r>
              <a:rPr lang="en-PH" sz="5000" b="1" dirty="0"/>
              <a:t>FUNDAMENTALS OF ACCOUNTING FOR NON-ACCOUNTANTS</a:t>
            </a:r>
          </a:p>
        </p:txBody>
      </p:sp>
    </p:spTree>
    <p:extLst>
      <p:ext uri="{BB962C8B-B14F-4D97-AF65-F5344CB8AC3E}">
        <p14:creationId xmlns:p14="http://schemas.microsoft.com/office/powerpoint/2010/main" val="2786095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B8CD3-9F84-42F5-94F2-FC2C93DC159A}"/>
              </a:ext>
            </a:extLst>
          </p:cNvPr>
          <p:cNvSpPr>
            <a:spLocks noGrp="1"/>
          </p:cNvSpPr>
          <p:nvPr>
            <p:ph type="title"/>
          </p:nvPr>
        </p:nvSpPr>
        <p:spPr/>
        <p:txBody>
          <a:bodyPr/>
          <a:lstStyle/>
          <a:p>
            <a:endParaRPr lang="en-PH"/>
          </a:p>
        </p:txBody>
      </p:sp>
      <p:pic>
        <p:nvPicPr>
          <p:cNvPr id="5" name="Content Placeholder 4">
            <a:extLst>
              <a:ext uri="{FF2B5EF4-FFF2-40B4-BE49-F238E27FC236}">
                <a16:creationId xmlns:a16="http://schemas.microsoft.com/office/drawing/2014/main" id="{7CF2AF1B-7232-427D-A756-995321A26FCD}"/>
              </a:ext>
            </a:extLst>
          </p:cNvPr>
          <p:cNvPicPr>
            <a:picLocks noGrp="1" noChangeAspect="1"/>
          </p:cNvPicPr>
          <p:nvPr>
            <p:ph idx="1"/>
          </p:nvPr>
        </p:nvPicPr>
        <p:blipFill>
          <a:blip r:embed="rId2"/>
          <a:stretch>
            <a:fillRect/>
          </a:stretch>
        </p:blipFill>
        <p:spPr>
          <a:xfrm>
            <a:off x="646111" y="452718"/>
            <a:ext cx="10899778" cy="5952563"/>
          </a:xfrm>
        </p:spPr>
      </p:pic>
    </p:spTree>
    <p:extLst>
      <p:ext uri="{BB962C8B-B14F-4D97-AF65-F5344CB8AC3E}">
        <p14:creationId xmlns:p14="http://schemas.microsoft.com/office/powerpoint/2010/main" val="3778111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261E-8494-4590-AC0B-28C88D2F7B90}"/>
              </a:ext>
            </a:extLst>
          </p:cNvPr>
          <p:cNvSpPr>
            <a:spLocks noGrp="1"/>
          </p:cNvSpPr>
          <p:nvPr>
            <p:ph type="title"/>
          </p:nvPr>
        </p:nvSpPr>
        <p:spPr/>
        <p:txBody>
          <a:bodyPr/>
          <a:lstStyle/>
          <a:p>
            <a:endParaRPr lang="en-PH"/>
          </a:p>
        </p:txBody>
      </p:sp>
      <p:pic>
        <p:nvPicPr>
          <p:cNvPr id="5" name="Content Placeholder 4">
            <a:extLst>
              <a:ext uri="{FF2B5EF4-FFF2-40B4-BE49-F238E27FC236}">
                <a16:creationId xmlns:a16="http://schemas.microsoft.com/office/drawing/2014/main" id="{9C549B63-16BF-4835-9BB5-494A95A9381A}"/>
              </a:ext>
            </a:extLst>
          </p:cNvPr>
          <p:cNvPicPr>
            <a:picLocks noGrp="1" noChangeAspect="1"/>
          </p:cNvPicPr>
          <p:nvPr>
            <p:ph idx="1"/>
          </p:nvPr>
        </p:nvPicPr>
        <p:blipFill>
          <a:blip r:embed="rId2"/>
          <a:stretch>
            <a:fillRect/>
          </a:stretch>
        </p:blipFill>
        <p:spPr>
          <a:xfrm>
            <a:off x="534572" y="452718"/>
            <a:ext cx="11211951" cy="6060623"/>
          </a:xfrm>
        </p:spPr>
      </p:pic>
    </p:spTree>
    <p:extLst>
      <p:ext uri="{BB962C8B-B14F-4D97-AF65-F5344CB8AC3E}">
        <p14:creationId xmlns:p14="http://schemas.microsoft.com/office/powerpoint/2010/main" val="1066457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CB851B5-934C-4DEC-9FA1-8A83359A9F63}"/>
              </a:ext>
            </a:extLst>
          </p:cNvPr>
          <p:cNvPicPr>
            <a:picLocks noGrp="1" noChangeAspect="1"/>
          </p:cNvPicPr>
          <p:nvPr>
            <p:ph idx="1"/>
          </p:nvPr>
        </p:nvPicPr>
        <p:blipFill>
          <a:blip r:embed="rId2"/>
          <a:stretch>
            <a:fillRect/>
          </a:stretch>
        </p:blipFill>
        <p:spPr>
          <a:xfrm>
            <a:off x="548640" y="295422"/>
            <a:ext cx="11282289" cy="5627075"/>
          </a:xfrm>
        </p:spPr>
      </p:pic>
      <p:sp>
        <p:nvSpPr>
          <p:cNvPr id="6" name="Rectangle: Rounded Corners 5">
            <a:extLst>
              <a:ext uri="{FF2B5EF4-FFF2-40B4-BE49-F238E27FC236}">
                <a16:creationId xmlns:a16="http://schemas.microsoft.com/office/drawing/2014/main" id="{4AE416B8-5800-4676-B579-76F8F5BDD422}"/>
              </a:ext>
            </a:extLst>
          </p:cNvPr>
          <p:cNvSpPr/>
          <p:nvPr/>
        </p:nvSpPr>
        <p:spPr>
          <a:xfrm>
            <a:off x="675249" y="6020971"/>
            <a:ext cx="10986868" cy="7174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Black" panose="020B0A04020102020204" pitchFamily="34" charset="0"/>
              </a:rPr>
              <a:t>The above format of the balance sheet is called the account form.</a:t>
            </a:r>
            <a:endParaRPr lang="en-PH" dirty="0">
              <a:latin typeface="Arial Black" panose="020B0A04020102020204" pitchFamily="34" charset="0"/>
            </a:endParaRPr>
          </a:p>
        </p:txBody>
      </p:sp>
    </p:spTree>
    <p:extLst>
      <p:ext uri="{BB962C8B-B14F-4D97-AF65-F5344CB8AC3E}">
        <p14:creationId xmlns:p14="http://schemas.microsoft.com/office/powerpoint/2010/main" val="35426911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933A186E-B354-42ED-90DC-F89743B70C4A}"/>
              </a:ext>
            </a:extLst>
          </p:cNvPr>
          <p:cNvGraphicFramePr>
            <a:graphicFrameLocks noGrp="1"/>
          </p:cNvGraphicFramePr>
          <p:nvPr>
            <p:ph idx="1"/>
            <p:extLst>
              <p:ext uri="{D42A27DB-BD31-4B8C-83A1-F6EECF244321}">
                <p14:modId xmlns:p14="http://schemas.microsoft.com/office/powerpoint/2010/main" val="3247821871"/>
              </p:ext>
            </p:extLst>
          </p:nvPr>
        </p:nvGraphicFramePr>
        <p:xfrm>
          <a:off x="844062" y="239153"/>
          <a:ext cx="10381955" cy="5917505"/>
        </p:xfrm>
        <a:graphic>
          <a:graphicData uri="http://schemas.openxmlformats.org/drawingml/2006/table">
            <a:tbl>
              <a:tblPr>
                <a:tableStyleId>{5C22544A-7EE6-4342-B048-85BDC9FD1C3A}</a:tableStyleId>
              </a:tblPr>
              <a:tblGrid>
                <a:gridCol w="5442966">
                  <a:extLst>
                    <a:ext uri="{9D8B030D-6E8A-4147-A177-3AD203B41FA5}">
                      <a16:colId xmlns:a16="http://schemas.microsoft.com/office/drawing/2014/main" val="3331441104"/>
                    </a:ext>
                  </a:extLst>
                </a:gridCol>
                <a:gridCol w="730769">
                  <a:extLst>
                    <a:ext uri="{9D8B030D-6E8A-4147-A177-3AD203B41FA5}">
                      <a16:colId xmlns:a16="http://schemas.microsoft.com/office/drawing/2014/main" val="2154649098"/>
                    </a:ext>
                  </a:extLst>
                </a:gridCol>
                <a:gridCol w="3049069">
                  <a:extLst>
                    <a:ext uri="{9D8B030D-6E8A-4147-A177-3AD203B41FA5}">
                      <a16:colId xmlns:a16="http://schemas.microsoft.com/office/drawing/2014/main" val="1520567933"/>
                    </a:ext>
                  </a:extLst>
                </a:gridCol>
                <a:gridCol w="604774">
                  <a:extLst>
                    <a:ext uri="{9D8B030D-6E8A-4147-A177-3AD203B41FA5}">
                      <a16:colId xmlns:a16="http://schemas.microsoft.com/office/drawing/2014/main" val="2391826273"/>
                    </a:ext>
                  </a:extLst>
                </a:gridCol>
                <a:gridCol w="554377">
                  <a:extLst>
                    <a:ext uri="{9D8B030D-6E8A-4147-A177-3AD203B41FA5}">
                      <a16:colId xmlns:a16="http://schemas.microsoft.com/office/drawing/2014/main" val="795551559"/>
                    </a:ext>
                  </a:extLst>
                </a:gridCol>
              </a:tblGrid>
              <a:tr h="168772">
                <a:tc gridSpan="5">
                  <a:txBody>
                    <a:bodyPr/>
                    <a:lstStyle/>
                    <a:p>
                      <a:pPr algn="ctr" fontAlgn="b"/>
                      <a:r>
                        <a:rPr lang="en-PH" sz="1100" u="none" strike="noStrike">
                          <a:effectLst/>
                        </a:rPr>
                        <a:t>ED GO</a:t>
                      </a:r>
                      <a:endParaRPr lang="en-PH" sz="1100" b="1" i="0" u="none" strike="noStrike">
                        <a:solidFill>
                          <a:srgbClr val="000000"/>
                        </a:solidFill>
                        <a:effectLst/>
                        <a:latin typeface="Arial Black" panose="020B0A04020102020204" pitchFamily="34" charset="0"/>
                      </a:endParaRPr>
                    </a:p>
                  </a:txBody>
                  <a:tcPr marL="9525" marR="9525" marT="9525" marB="0" anchor="b"/>
                </a:tc>
                <a:tc hMerge="1">
                  <a:txBody>
                    <a:bodyPr/>
                    <a:lstStyle/>
                    <a:p>
                      <a:endParaRPr lang="en-PH"/>
                    </a:p>
                  </a:txBody>
                  <a:tcPr/>
                </a:tc>
                <a:tc hMerge="1">
                  <a:txBody>
                    <a:bodyPr/>
                    <a:lstStyle/>
                    <a:p>
                      <a:endParaRPr lang="en-PH"/>
                    </a:p>
                  </a:txBody>
                  <a:tcPr/>
                </a:tc>
                <a:tc hMerge="1">
                  <a:txBody>
                    <a:bodyPr/>
                    <a:lstStyle/>
                    <a:p>
                      <a:endParaRPr lang="en-PH"/>
                    </a:p>
                  </a:txBody>
                  <a:tcPr/>
                </a:tc>
                <a:tc hMerge="1">
                  <a:txBody>
                    <a:bodyPr/>
                    <a:lstStyle/>
                    <a:p>
                      <a:endParaRPr lang="en-PH"/>
                    </a:p>
                  </a:txBody>
                  <a:tcPr/>
                </a:tc>
                <a:extLst>
                  <a:ext uri="{0D108BD9-81ED-4DB2-BD59-A6C34878D82A}">
                    <a16:rowId xmlns:a16="http://schemas.microsoft.com/office/drawing/2014/main" val="1193226127"/>
                  </a:ext>
                </a:extLst>
              </a:tr>
              <a:tr h="168772">
                <a:tc gridSpan="5">
                  <a:txBody>
                    <a:bodyPr/>
                    <a:lstStyle/>
                    <a:p>
                      <a:pPr algn="ctr" fontAlgn="b"/>
                      <a:r>
                        <a:rPr lang="en-PH" sz="1100" u="none" strike="noStrike">
                          <a:effectLst/>
                        </a:rPr>
                        <a:t>Balance Sheet</a:t>
                      </a:r>
                      <a:endParaRPr lang="en-PH" sz="1100" b="0" i="0" u="none" strike="noStrike">
                        <a:solidFill>
                          <a:srgbClr val="000000"/>
                        </a:solidFill>
                        <a:effectLst/>
                        <a:latin typeface="Arial Black" panose="020B0A04020102020204" pitchFamily="34" charset="0"/>
                      </a:endParaRPr>
                    </a:p>
                  </a:txBody>
                  <a:tcPr marL="9525" marR="9525" marT="9525" marB="0" anchor="b"/>
                </a:tc>
                <a:tc hMerge="1">
                  <a:txBody>
                    <a:bodyPr/>
                    <a:lstStyle/>
                    <a:p>
                      <a:endParaRPr lang="en-PH"/>
                    </a:p>
                  </a:txBody>
                  <a:tcPr/>
                </a:tc>
                <a:tc hMerge="1">
                  <a:txBody>
                    <a:bodyPr/>
                    <a:lstStyle/>
                    <a:p>
                      <a:endParaRPr lang="en-PH"/>
                    </a:p>
                  </a:txBody>
                  <a:tcPr/>
                </a:tc>
                <a:tc hMerge="1">
                  <a:txBody>
                    <a:bodyPr/>
                    <a:lstStyle/>
                    <a:p>
                      <a:endParaRPr lang="en-PH"/>
                    </a:p>
                  </a:txBody>
                  <a:tcPr/>
                </a:tc>
                <a:tc hMerge="1">
                  <a:txBody>
                    <a:bodyPr/>
                    <a:lstStyle/>
                    <a:p>
                      <a:endParaRPr lang="en-PH"/>
                    </a:p>
                  </a:txBody>
                  <a:tcPr/>
                </a:tc>
                <a:extLst>
                  <a:ext uri="{0D108BD9-81ED-4DB2-BD59-A6C34878D82A}">
                    <a16:rowId xmlns:a16="http://schemas.microsoft.com/office/drawing/2014/main" val="2986477797"/>
                  </a:ext>
                </a:extLst>
              </a:tr>
              <a:tr h="168772">
                <a:tc gridSpan="5">
                  <a:txBody>
                    <a:bodyPr/>
                    <a:lstStyle/>
                    <a:p>
                      <a:pPr algn="ctr" fontAlgn="b"/>
                      <a:r>
                        <a:rPr lang="en-US" sz="1100" u="none" strike="noStrike">
                          <a:effectLst/>
                        </a:rPr>
                        <a:t>as of March 31, 2017</a:t>
                      </a:r>
                      <a:endParaRPr lang="en-US" sz="1100" b="0" i="0" u="none" strike="noStrike">
                        <a:solidFill>
                          <a:srgbClr val="000000"/>
                        </a:solidFill>
                        <a:effectLst/>
                        <a:latin typeface="Arial Black" panose="020B0A04020102020204" pitchFamily="34" charset="0"/>
                      </a:endParaRPr>
                    </a:p>
                  </a:txBody>
                  <a:tcPr marL="9525" marR="9525" marT="9525" marB="0" anchor="b"/>
                </a:tc>
                <a:tc hMerge="1">
                  <a:txBody>
                    <a:bodyPr/>
                    <a:lstStyle/>
                    <a:p>
                      <a:endParaRPr lang="en-PH"/>
                    </a:p>
                  </a:txBody>
                  <a:tcPr/>
                </a:tc>
                <a:tc hMerge="1">
                  <a:txBody>
                    <a:bodyPr/>
                    <a:lstStyle/>
                    <a:p>
                      <a:endParaRPr lang="en-PH"/>
                    </a:p>
                  </a:txBody>
                  <a:tcPr/>
                </a:tc>
                <a:tc hMerge="1">
                  <a:txBody>
                    <a:bodyPr/>
                    <a:lstStyle/>
                    <a:p>
                      <a:endParaRPr lang="en-PH"/>
                    </a:p>
                  </a:txBody>
                  <a:tcPr/>
                </a:tc>
                <a:tc hMerge="1">
                  <a:txBody>
                    <a:bodyPr/>
                    <a:lstStyle/>
                    <a:p>
                      <a:endParaRPr lang="en-PH"/>
                    </a:p>
                  </a:txBody>
                  <a:tcPr/>
                </a:tc>
                <a:extLst>
                  <a:ext uri="{0D108BD9-81ED-4DB2-BD59-A6C34878D82A}">
                    <a16:rowId xmlns:a16="http://schemas.microsoft.com/office/drawing/2014/main" val="2400917225"/>
                  </a:ext>
                </a:extLst>
              </a:tr>
              <a:tr h="168772">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5355349"/>
                  </a:ext>
                </a:extLst>
              </a:tr>
              <a:tr h="212326">
                <a:tc gridSpan="3">
                  <a:txBody>
                    <a:bodyPr/>
                    <a:lstStyle/>
                    <a:p>
                      <a:pPr algn="ctr" fontAlgn="b"/>
                      <a:r>
                        <a:rPr lang="en-PH" sz="1400" u="none" strike="noStrike">
                          <a:effectLst/>
                        </a:rPr>
                        <a:t>ASSETS</a:t>
                      </a:r>
                      <a:endParaRPr lang="en-PH" sz="14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PH"/>
                    </a:p>
                  </a:txBody>
                  <a:tcPr/>
                </a:tc>
                <a:tc hMerge="1">
                  <a:txBody>
                    <a:bodyPr/>
                    <a:lstStyle/>
                    <a:p>
                      <a:endParaRPr lang="en-PH"/>
                    </a:p>
                  </a:txBody>
                  <a:tcPr/>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72877574"/>
                  </a:ext>
                </a:extLst>
              </a:tr>
              <a:tr h="212326">
                <a:tc>
                  <a:txBody>
                    <a:bodyPr/>
                    <a:lstStyle/>
                    <a:p>
                      <a:pPr algn="l" fontAlgn="b"/>
                      <a:r>
                        <a:rPr lang="en-PH" sz="1400" u="none" strike="noStrike">
                          <a:effectLst/>
                        </a:rPr>
                        <a:t>Current Assets</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4972450"/>
                  </a:ext>
                </a:extLst>
              </a:tr>
              <a:tr h="212326">
                <a:tc>
                  <a:txBody>
                    <a:bodyPr/>
                    <a:lstStyle/>
                    <a:p>
                      <a:pPr algn="l" fontAlgn="b"/>
                      <a:r>
                        <a:rPr lang="en-PH" sz="1400" u="none" strike="noStrike">
                          <a:effectLst/>
                        </a:rPr>
                        <a:t>  Cash</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52,767.00 </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85788005"/>
                  </a:ext>
                </a:extLst>
              </a:tr>
              <a:tr h="212326">
                <a:tc>
                  <a:txBody>
                    <a:bodyPr/>
                    <a:lstStyle/>
                    <a:p>
                      <a:pPr algn="l" fontAlgn="b"/>
                      <a:r>
                        <a:rPr lang="en-PH" sz="1400" u="none" strike="noStrike">
                          <a:effectLst/>
                        </a:rPr>
                        <a:t>  Account Receivable</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19,410.00 </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69292635"/>
                  </a:ext>
                </a:extLst>
              </a:tr>
              <a:tr h="266510">
                <a:tc>
                  <a:txBody>
                    <a:bodyPr/>
                    <a:lstStyle/>
                    <a:p>
                      <a:pPr algn="l" fontAlgn="b"/>
                      <a:r>
                        <a:rPr lang="en-PH" sz="1400" u="none" strike="noStrike">
                          <a:effectLst/>
                        </a:rPr>
                        <a:t>  Office Supplies</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525.00 </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56990776"/>
                  </a:ext>
                </a:extLst>
              </a:tr>
              <a:tr h="266510">
                <a:tc>
                  <a:txBody>
                    <a:bodyPr/>
                    <a:lstStyle/>
                    <a:p>
                      <a:pPr algn="l" fontAlgn="b"/>
                      <a:r>
                        <a:rPr lang="en-PH" sz="1400" u="none" strike="noStrike">
                          <a:effectLst/>
                        </a:rPr>
                        <a:t>  Prepaid Insurance</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dirty="0">
                          <a:effectLst/>
                        </a:rPr>
                        <a:t>          6,600.00 </a:t>
                      </a:r>
                      <a:endParaRPr lang="en-PH"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96872544"/>
                  </a:ext>
                </a:extLst>
              </a:tr>
              <a:tr h="266510">
                <a:tc>
                  <a:txBody>
                    <a:bodyPr/>
                    <a:lstStyle/>
                    <a:p>
                      <a:pPr algn="l" fontAlgn="b"/>
                      <a:r>
                        <a:rPr lang="en-PH" sz="1400" u="none" strike="noStrike">
                          <a:effectLst/>
                        </a:rPr>
                        <a:t>  Prepaid Rent</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6,000.00 </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3381578"/>
                  </a:ext>
                </a:extLst>
              </a:tr>
              <a:tr h="212326">
                <a:tc>
                  <a:txBody>
                    <a:bodyPr/>
                    <a:lstStyle/>
                    <a:p>
                      <a:pPr algn="l" fontAlgn="b"/>
                      <a:r>
                        <a:rPr lang="en-PH" sz="1400" u="none" strike="noStrike">
                          <a:effectLst/>
                        </a:rPr>
                        <a:t>  Total Current Assets</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85,302.00 </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852775047"/>
                  </a:ext>
                </a:extLst>
              </a:tr>
              <a:tr h="212326">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07569369"/>
                  </a:ext>
                </a:extLst>
              </a:tr>
              <a:tr h="212326">
                <a:tc>
                  <a:txBody>
                    <a:bodyPr/>
                    <a:lstStyle/>
                    <a:p>
                      <a:pPr algn="l" fontAlgn="b"/>
                      <a:r>
                        <a:rPr lang="en-PH" sz="1400" u="none" strike="noStrike">
                          <a:effectLst/>
                        </a:rPr>
                        <a:t>Non-current Assets</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11555099"/>
                  </a:ext>
                </a:extLst>
              </a:tr>
              <a:tr h="266510">
                <a:tc>
                  <a:txBody>
                    <a:bodyPr/>
                    <a:lstStyle/>
                    <a:p>
                      <a:pPr algn="l" fontAlgn="b"/>
                      <a:r>
                        <a:rPr lang="en-PH" sz="1400" u="none" strike="noStrike">
                          <a:effectLst/>
                        </a:rPr>
                        <a:t>  Office Equipment</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8,505.00 </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98283290"/>
                  </a:ext>
                </a:extLst>
              </a:tr>
              <a:tr h="212326">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5943060"/>
                  </a:ext>
                </a:extLst>
              </a:tr>
              <a:tr h="212326">
                <a:tc>
                  <a:txBody>
                    <a:bodyPr/>
                    <a:lstStyle/>
                    <a:p>
                      <a:pPr algn="l" fontAlgn="b"/>
                      <a:r>
                        <a:rPr lang="en-PH" sz="1400" u="none" strike="noStrike">
                          <a:effectLst/>
                        </a:rPr>
                        <a:t>TOTAL ASSETS</a:t>
                      </a:r>
                      <a:endParaRPr lang="en-PH" sz="14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93,807.00 </a:t>
                      </a:r>
                      <a:endParaRPr lang="en-PH" sz="14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38065573"/>
                  </a:ext>
                </a:extLst>
              </a:tr>
              <a:tr h="212326">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35464641"/>
                  </a:ext>
                </a:extLst>
              </a:tr>
              <a:tr h="212326">
                <a:tc gridSpan="3">
                  <a:txBody>
                    <a:bodyPr/>
                    <a:lstStyle/>
                    <a:p>
                      <a:pPr algn="ctr" fontAlgn="b"/>
                      <a:r>
                        <a:rPr lang="en-PH" sz="1400" u="none" strike="noStrike">
                          <a:effectLst/>
                        </a:rPr>
                        <a:t>LIABILITIES</a:t>
                      </a:r>
                      <a:endParaRPr lang="en-PH" sz="14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PH"/>
                    </a:p>
                  </a:txBody>
                  <a:tcPr/>
                </a:tc>
                <a:tc hMerge="1">
                  <a:txBody>
                    <a:bodyPr/>
                    <a:lstStyle/>
                    <a:p>
                      <a:endParaRPr lang="en-PH"/>
                    </a:p>
                  </a:txBody>
                  <a:tcPr/>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15197734"/>
                  </a:ext>
                </a:extLst>
              </a:tr>
              <a:tr h="266510">
                <a:tc>
                  <a:txBody>
                    <a:bodyPr/>
                    <a:lstStyle/>
                    <a:p>
                      <a:pPr algn="l" fontAlgn="b"/>
                      <a:r>
                        <a:rPr lang="en-PH" sz="1400" u="none" strike="noStrike">
                          <a:effectLst/>
                        </a:rPr>
                        <a:t>Accounts Payable</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6,750.00 </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56457233"/>
                  </a:ext>
                </a:extLst>
              </a:tr>
              <a:tr h="266510">
                <a:tc>
                  <a:txBody>
                    <a:bodyPr/>
                    <a:lstStyle/>
                    <a:p>
                      <a:pPr algn="l" fontAlgn="b"/>
                      <a:r>
                        <a:rPr lang="en-PH" sz="1400" u="none" strike="noStrike" dirty="0">
                          <a:effectLst/>
                        </a:rPr>
                        <a:t>Total Liabilities</a:t>
                      </a:r>
                      <a:endParaRPr lang="en-PH"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6,750.00 </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66315623"/>
                  </a:ext>
                </a:extLst>
              </a:tr>
              <a:tr h="212326">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77609034"/>
                  </a:ext>
                </a:extLst>
              </a:tr>
              <a:tr h="212326">
                <a:tc gridSpan="3">
                  <a:txBody>
                    <a:bodyPr/>
                    <a:lstStyle/>
                    <a:p>
                      <a:pPr algn="ctr" fontAlgn="b"/>
                      <a:r>
                        <a:rPr lang="en-PH" sz="1400" u="none" strike="noStrike">
                          <a:effectLst/>
                        </a:rPr>
                        <a:t>CAPITAL</a:t>
                      </a:r>
                      <a:endParaRPr lang="en-PH" sz="14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PH"/>
                    </a:p>
                  </a:txBody>
                  <a:tcPr/>
                </a:tc>
                <a:tc hMerge="1">
                  <a:txBody>
                    <a:bodyPr/>
                    <a:lstStyle/>
                    <a:p>
                      <a:endParaRPr lang="en-PH"/>
                    </a:p>
                  </a:txBody>
                  <a:tcPr/>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70590799"/>
                  </a:ext>
                </a:extLst>
              </a:tr>
              <a:tr h="212326">
                <a:tc>
                  <a:txBody>
                    <a:bodyPr/>
                    <a:lstStyle/>
                    <a:p>
                      <a:pPr algn="l" fontAlgn="b"/>
                      <a:r>
                        <a:rPr lang="en-PH" sz="1400" u="none" strike="noStrike">
                          <a:effectLst/>
                        </a:rPr>
                        <a:t>Ed, Capital</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87,057.00 </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849059554"/>
                  </a:ext>
                </a:extLst>
              </a:tr>
              <a:tr h="212326">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PH" sz="1400" u="none" strike="noStrike">
                          <a:effectLst/>
                        </a:rPr>
                        <a:t> </a:t>
                      </a:r>
                      <a:endParaRPr lang="en-PH"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79120287"/>
                  </a:ext>
                </a:extLst>
              </a:tr>
              <a:tr h="266510">
                <a:tc gridSpan="2">
                  <a:txBody>
                    <a:bodyPr/>
                    <a:lstStyle/>
                    <a:p>
                      <a:pPr algn="l" fontAlgn="b"/>
                      <a:r>
                        <a:rPr lang="en-PH" sz="1400" u="none" strike="noStrike">
                          <a:effectLst/>
                        </a:rPr>
                        <a:t>TOTAL LIABILITIES &amp; CAPITAL</a:t>
                      </a:r>
                      <a:endParaRPr lang="en-PH" sz="1400" b="1"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PH"/>
                    </a:p>
                  </a:txBody>
                  <a:tcPr/>
                </a:tc>
                <a:tc>
                  <a:txBody>
                    <a:bodyPr/>
                    <a:lstStyle/>
                    <a:p>
                      <a:pPr algn="l" fontAlgn="b"/>
                      <a:r>
                        <a:rPr lang="en-PH" sz="1400" u="none" strike="noStrike">
                          <a:effectLst/>
                        </a:rPr>
                        <a:t>       93,807.00 </a:t>
                      </a:r>
                      <a:endParaRPr lang="en-PH" sz="14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PH"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05939739"/>
                  </a:ext>
                </a:extLst>
              </a:tr>
            </a:tbl>
          </a:graphicData>
        </a:graphic>
      </p:graphicFrame>
      <p:sp>
        <p:nvSpPr>
          <p:cNvPr id="5" name="Rectangle: Rounded Corners 4">
            <a:extLst>
              <a:ext uri="{FF2B5EF4-FFF2-40B4-BE49-F238E27FC236}">
                <a16:creationId xmlns:a16="http://schemas.microsoft.com/office/drawing/2014/main" id="{9022C5A1-4B5A-46B5-96A0-4F8EF4D930A0}"/>
              </a:ext>
            </a:extLst>
          </p:cNvPr>
          <p:cNvSpPr/>
          <p:nvPr/>
        </p:nvSpPr>
        <p:spPr>
          <a:xfrm>
            <a:off x="844062" y="6260123"/>
            <a:ext cx="10255347" cy="4923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Black" panose="020B0A04020102020204" pitchFamily="34" charset="0"/>
            </a:endParaRPr>
          </a:p>
          <a:p>
            <a:pPr algn="ctr"/>
            <a:r>
              <a:rPr lang="en-US" dirty="0">
                <a:latin typeface="Arial Black" panose="020B0A04020102020204" pitchFamily="34" charset="0"/>
              </a:rPr>
              <a:t>The above format of the balance sheet is called the alternative form.</a:t>
            </a:r>
            <a:endParaRPr lang="en-PH" dirty="0">
              <a:latin typeface="Arial Black" panose="020B0A04020102020204" pitchFamily="34" charset="0"/>
            </a:endParaRPr>
          </a:p>
          <a:p>
            <a:pPr algn="ctr"/>
            <a:endParaRPr lang="en-PH" dirty="0"/>
          </a:p>
        </p:txBody>
      </p:sp>
    </p:spTree>
    <p:extLst>
      <p:ext uri="{BB962C8B-B14F-4D97-AF65-F5344CB8AC3E}">
        <p14:creationId xmlns:p14="http://schemas.microsoft.com/office/powerpoint/2010/main" val="32810363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39E4AA8-0408-42CA-9FCB-46A2062D6D30}"/>
              </a:ext>
            </a:extLst>
          </p:cNvPr>
          <p:cNvSpPr>
            <a:spLocks noGrp="1"/>
          </p:cNvSpPr>
          <p:nvPr>
            <p:ph idx="1"/>
          </p:nvPr>
        </p:nvSpPr>
        <p:spPr>
          <a:xfrm>
            <a:off x="407964" y="787791"/>
            <a:ext cx="11408898" cy="5767753"/>
          </a:xfrm>
        </p:spPr>
        <p:txBody>
          <a:bodyPr>
            <a:normAutofit/>
          </a:bodyPr>
          <a:lstStyle/>
          <a:p>
            <a:pPr marL="0" indent="0">
              <a:buNone/>
            </a:pPr>
            <a:r>
              <a:rPr lang="en-US" sz="3000" dirty="0"/>
              <a:t>These are the preparation of </a:t>
            </a:r>
            <a:r>
              <a:rPr lang="en-US" sz="3000" b="1" dirty="0"/>
              <a:t>adjusting entries and closing entries.</a:t>
            </a:r>
          </a:p>
          <a:p>
            <a:pPr marL="0" indent="0" algn="just">
              <a:buNone/>
            </a:pPr>
            <a:r>
              <a:rPr lang="en-US" sz="3000" b="1" dirty="0"/>
              <a:t>1. Adjusting Entries – </a:t>
            </a:r>
            <a:r>
              <a:rPr lang="en-US" sz="3000" dirty="0"/>
              <a:t>are prepared to ensure that revenues reflected in the financial statements are earned and expenses are incurred at the end of the accounting period. </a:t>
            </a:r>
            <a:r>
              <a:rPr lang="en-US" sz="3000" b="1" dirty="0"/>
              <a:t>For example, </a:t>
            </a:r>
            <a:r>
              <a:rPr lang="en-US" sz="3000" dirty="0"/>
              <a:t>when a business records supplies expense every time a purchase of supplies was made, an inventory of unused supplies at the end of an accounting period can be done. If there are unused supplies, the unused portion of the supplies expense needs to be recognized and the supplies expense needs to be adjusted, to properly reflect this situation.</a:t>
            </a:r>
            <a:endParaRPr lang="en-PH" sz="3000" dirty="0"/>
          </a:p>
        </p:txBody>
      </p:sp>
      <p:sp>
        <p:nvSpPr>
          <p:cNvPr id="4" name="Rectangle: Rounded Corners 3">
            <a:extLst>
              <a:ext uri="{FF2B5EF4-FFF2-40B4-BE49-F238E27FC236}">
                <a16:creationId xmlns:a16="http://schemas.microsoft.com/office/drawing/2014/main" id="{277E0D32-291E-4644-A37A-B40402DC48A0}"/>
              </a:ext>
            </a:extLst>
          </p:cNvPr>
          <p:cNvSpPr/>
          <p:nvPr/>
        </p:nvSpPr>
        <p:spPr>
          <a:xfrm>
            <a:off x="407964" y="119576"/>
            <a:ext cx="8426547" cy="6189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Arial Black" panose="020B0A04020102020204" pitchFamily="34" charset="0"/>
              </a:rPr>
              <a:t>Other Notes: Adjusting and Closing Entries</a:t>
            </a:r>
            <a:endParaRPr lang="en-PH" sz="2400" dirty="0">
              <a:latin typeface="Arial Black" panose="020B0A04020102020204" pitchFamily="34" charset="0"/>
            </a:endParaRPr>
          </a:p>
        </p:txBody>
      </p:sp>
    </p:spTree>
    <p:extLst>
      <p:ext uri="{BB962C8B-B14F-4D97-AF65-F5344CB8AC3E}">
        <p14:creationId xmlns:p14="http://schemas.microsoft.com/office/powerpoint/2010/main" val="1963300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35D9AB-C90C-4E95-9C89-867792534427}"/>
              </a:ext>
            </a:extLst>
          </p:cNvPr>
          <p:cNvSpPr>
            <a:spLocks noGrp="1"/>
          </p:cNvSpPr>
          <p:nvPr>
            <p:ph idx="1"/>
          </p:nvPr>
        </p:nvSpPr>
        <p:spPr>
          <a:xfrm>
            <a:off x="478302" y="281354"/>
            <a:ext cx="11380763" cy="6217920"/>
          </a:xfrm>
        </p:spPr>
        <p:txBody>
          <a:bodyPr>
            <a:normAutofit/>
          </a:bodyPr>
          <a:lstStyle/>
          <a:p>
            <a:pPr marL="0" indent="0" algn="just">
              <a:buNone/>
            </a:pPr>
            <a:r>
              <a:rPr lang="en-US" sz="3500" dirty="0"/>
              <a:t>2. </a:t>
            </a:r>
            <a:r>
              <a:rPr lang="en-US" sz="3500" dirty="0">
                <a:latin typeface="Arial Black" panose="020B0A04020102020204" pitchFamily="34" charset="0"/>
              </a:rPr>
              <a:t>Closing entries  </a:t>
            </a:r>
            <a:r>
              <a:rPr lang="en-US" sz="3500" dirty="0"/>
              <a:t>are prepared at the end of an accounting period, normally at the end of the year, to transfer the values of nominal accounts (revenues and expenses, including drawing) to real accounts (assets, liabilities, and capital). The process of preparing closing entries involve closing the revenue, expense, and drawing accounts to the capital account either in one single entry or three different entries.  A post-closing trial balance is then made to show the remaining balances for all real accounts.</a:t>
            </a:r>
            <a:endParaRPr lang="en-PH" sz="3500" dirty="0"/>
          </a:p>
        </p:txBody>
      </p:sp>
    </p:spTree>
    <p:extLst>
      <p:ext uri="{BB962C8B-B14F-4D97-AF65-F5344CB8AC3E}">
        <p14:creationId xmlns:p14="http://schemas.microsoft.com/office/powerpoint/2010/main" val="833356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EF33CF-82DE-4CC8-8DFF-2F271CC33F08}"/>
              </a:ext>
            </a:extLst>
          </p:cNvPr>
          <p:cNvSpPr>
            <a:spLocks noGrp="1"/>
          </p:cNvSpPr>
          <p:nvPr>
            <p:ph idx="1"/>
          </p:nvPr>
        </p:nvSpPr>
        <p:spPr>
          <a:xfrm>
            <a:off x="506438" y="323557"/>
            <a:ext cx="11282288" cy="6260123"/>
          </a:xfrm>
        </p:spPr>
        <p:txBody>
          <a:bodyPr>
            <a:normAutofit/>
          </a:bodyPr>
          <a:lstStyle/>
          <a:p>
            <a:r>
              <a:rPr lang="en-US" sz="2400" b="1" dirty="0"/>
              <a:t>An example is provided below based on Ed Go’s financial statements:</a:t>
            </a:r>
          </a:p>
          <a:p>
            <a:pPr marL="0" indent="0">
              <a:buNone/>
            </a:pPr>
            <a:r>
              <a:rPr lang="en-PH" sz="2400" dirty="0"/>
              <a:t>A. To close revenue against capital, the entry would be to simply debit revenues (consulting Fees) and credit capital account:</a:t>
            </a:r>
          </a:p>
          <a:p>
            <a:pPr marL="0" indent="0">
              <a:buNone/>
            </a:pPr>
            <a:r>
              <a:rPr lang="en-PH" sz="2400" dirty="0"/>
              <a:t>				Consulting Fees						48,000.00</a:t>
            </a:r>
          </a:p>
          <a:p>
            <a:pPr marL="0" indent="0">
              <a:buNone/>
            </a:pPr>
            <a:r>
              <a:rPr lang="en-PH" sz="2400" dirty="0"/>
              <a:t>						Ed, Capital									48,000.00</a:t>
            </a:r>
          </a:p>
          <a:p>
            <a:pPr marL="0" indent="0">
              <a:buNone/>
            </a:pPr>
            <a:r>
              <a:rPr lang="en-PH" sz="2400" dirty="0"/>
              <a:t>B. To close expense accounts against capital, the entry would be to debit the capital account and credit all expenses accounts.</a:t>
            </a:r>
          </a:p>
          <a:p>
            <a:pPr marL="0" indent="0">
              <a:buNone/>
            </a:pPr>
            <a:r>
              <a:rPr lang="en-PH" sz="2400" dirty="0"/>
              <a:t>				Ed, Capital								31, 695.00</a:t>
            </a:r>
          </a:p>
          <a:p>
            <a:pPr marL="0" indent="0">
              <a:buNone/>
            </a:pPr>
            <a:r>
              <a:rPr lang="en-PH" sz="2400" dirty="0"/>
              <a:t>						Commission Expense						  7,500.00</a:t>
            </a:r>
          </a:p>
          <a:p>
            <a:pPr marL="0" indent="0">
              <a:buNone/>
            </a:pPr>
            <a:r>
              <a:rPr lang="en-PH" sz="2400" dirty="0"/>
              <a:t>						Salary Expense								  18, 000.00</a:t>
            </a:r>
          </a:p>
          <a:p>
            <a:pPr marL="0" indent="0">
              <a:buNone/>
            </a:pPr>
            <a:r>
              <a:rPr lang="en-PH" sz="2400" dirty="0"/>
              <a:t>						Travel and Entertainment				   3, 975.00</a:t>
            </a:r>
          </a:p>
          <a:p>
            <a:pPr marL="0" indent="0">
              <a:buNone/>
            </a:pPr>
            <a:r>
              <a:rPr lang="en-PH" sz="2400" dirty="0"/>
              <a:t>						Advertising									    1,147.50</a:t>
            </a:r>
          </a:p>
          <a:p>
            <a:pPr marL="0" indent="0">
              <a:buNone/>
            </a:pPr>
            <a:r>
              <a:rPr lang="en-PH" sz="2400" dirty="0"/>
              <a:t>						Utilities										    1, 072.50</a:t>
            </a:r>
          </a:p>
        </p:txBody>
      </p:sp>
    </p:spTree>
    <p:extLst>
      <p:ext uri="{BB962C8B-B14F-4D97-AF65-F5344CB8AC3E}">
        <p14:creationId xmlns:p14="http://schemas.microsoft.com/office/powerpoint/2010/main" val="23269310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4ED883-E317-41C9-9402-911CA134BB32}"/>
              </a:ext>
            </a:extLst>
          </p:cNvPr>
          <p:cNvSpPr>
            <a:spLocks noGrp="1"/>
          </p:cNvSpPr>
          <p:nvPr>
            <p:ph idx="1"/>
          </p:nvPr>
        </p:nvSpPr>
        <p:spPr>
          <a:xfrm>
            <a:off x="407964" y="379828"/>
            <a:ext cx="11380762" cy="6063175"/>
          </a:xfrm>
        </p:spPr>
        <p:txBody>
          <a:bodyPr>
            <a:normAutofit/>
          </a:bodyPr>
          <a:lstStyle/>
          <a:p>
            <a:pPr marL="0" indent="0">
              <a:buNone/>
            </a:pPr>
            <a:r>
              <a:rPr lang="en-US" sz="3200" dirty="0"/>
              <a:t>C. To close drawing against capital, the entry is to debit capital and credit the drawing account.</a:t>
            </a:r>
          </a:p>
          <a:p>
            <a:pPr marL="0" indent="0">
              <a:buNone/>
            </a:pPr>
            <a:r>
              <a:rPr lang="en-US" sz="3200" dirty="0"/>
              <a:t>				Ed, Capital						4, 248.00</a:t>
            </a:r>
          </a:p>
          <a:p>
            <a:pPr marL="0" indent="0">
              <a:buNone/>
            </a:pPr>
            <a:r>
              <a:rPr lang="en-US" sz="3200" dirty="0"/>
              <a:t>						Ed, Drawing						4, 248.00</a:t>
            </a:r>
          </a:p>
          <a:p>
            <a:pPr marL="0" indent="0">
              <a:buNone/>
            </a:pPr>
            <a:endParaRPr lang="en-US" sz="3200" dirty="0"/>
          </a:p>
          <a:p>
            <a:pPr marL="0" indent="0">
              <a:buNone/>
            </a:pPr>
            <a:r>
              <a:rPr lang="en-US" sz="3200" b="1" dirty="0"/>
              <a:t>These entries are then posted in the ledger, after which a post-closing trial balance can then be made. </a:t>
            </a:r>
            <a:endParaRPr lang="en-PH" sz="3200" b="1" dirty="0"/>
          </a:p>
        </p:txBody>
      </p:sp>
    </p:spTree>
    <p:extLst>
      <p:ext uri="{BB962C8B-B14F-4D97-AF65-F5344CB8AC3E}">
        <p14:creationId xmlns:p14="http://schemas.microsoft.com/office/powerpoint/2010/main" val="35880970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96123C-4555-42E9-8298-115C98769029}"/>
              </a:ext>
            </a:extLst>
          </p:cNvPr>
          <p:cNvSpPr>
            <a:spLocks noGrp="1"/>
          </p:cNvSpPr>
          <p:nvPr>
            <p:ph idx="1"/>
          </p:nvPr>
        </p:nvSpPr>
        <p:spPr>
          <a:xfrm>
            <a:off x="562708" y="1097280"/>
            <a:ext cx="10986867" cy="5387926"/>
          </a:xfrm>
        </p:spPr>
        <p:txBody>
          <a:bodyPr>
            <a:noAutofit/>
          </a:bodyPr>
          <a:lstStyle/>
          <a:p>
            <a:pPr algn="just"/>
            <a:r>
              <a:rPr lang="en-US" sz="3500" b="0" i="0" dirty="0">
                <a:effectLst/>
                <a:latin typeface="proxima-nova"/>
              </a:rPr>
              <a:t>A </a:t>
            </a:r>
            <a:r>
              <a:rPr lang="en-US" sz="3500" b="0" i="0" dirty="0">
                <a:effectLst/>
                <a:latin typeface="Arial Black" panose="020B0A04020102020204" pitchFamily="34" charset="0"/>
              </a:rPr>
              <a:t>post-closing </a:t>
            </a:r>
            <a:r>
              <a:rPr lang="en-US" sz="3500" b="0" i="0" u="none" strike="noStrike" dirty="0">
                <a:effectLst/>
                <a:latin typeface="Arial Black" panose="020B0A04020102020204" pitchFamily="34" charset="0"/>
                <a:hlinkClick r:id="rId2">
                  <a:extLst>
                    <a:ext uri="{A12FA001-AC4F-418D-AE19-62706E023703}">
                      <ahyp:hlinkClr xmlns:ahyp="http://schemas.microsoft.com/office/drawing/2018/hyperlinkcolor" val="tx"/>
                    </a:ext>
                  </a:extLst>
                </a:hlinkClick>
              </a:rPr>
              <a:t>trial balance</a:t>
            </a:r>
            <a:r>
              <a:rPr lang="en-US" sz="3500" b="0" i="0" dirty="0">
                <a:effectLst/>
                <a:latin typeface="Arial Black" panose="020B0A04020102020204" pitchFamily="34" charset="0"/>
              </a:rPr>
              <a:t> </a:t>
            </a:r>
            <a:r>
              <a:rPr lang="en-US" sz="3500" b="0" i="0" dirty="0">
                <a:effectLst/>
                <a:latin typeface="proxima-nova"/>
              </a:rPr>
              <a:t>is a listing of all </a:t>
            </a:r>
            <a:r>
              <a:rPr lang="en-US" sz="3500" b="0" i="0" u="none" strike="noStrike" dirty="0">
                <a:effectLst/>
                <a:latin typeface="proxima-nova"/>
                <a:hlinkClick r:id="rId3">
                  <a:extLst>
                    <a:ext uri="{A12FA001-AC4F-418D-AE19-62706E023703}">
                      <ahyp:hlinkClr xmlns:ahyp="http://schemas.microsoft.com/office/drawing/2018/hyperlinkcolor" val="tx"/>
                    </a:ext>
                  </a:extLst>
                </a:hlinkClick>
              </a:rPr>
              <a:t>balance sheet</a:t>
            </a:r>
            <a:r>
              <a:rPr lang="en-US" sz="3500" b="0" i="0" dirty="0">
                <a:effectLst/>
                <a:latin typeface="proxima-nova"/>
              </a:rPr>
              <a:t> accounts containing non-zero balances at the end of a </a:t>
            </a:r>
            <a:r>
              <a:rPr lang="en-US" sz="3500" b="0" i="0" u="none" strike="noStrike" dirty="0">
                <a:effectLst/>
                <a:latin typeface="proxima-nova"/>
                <a:hlinkClick r:id="rId4">
                  <a:extLst>
                    <a:ext uri="{A12FA001-AC4F-418D-AE19-62706E023703}">
                      <ahyp:hlinkClr xmlns:ahyp="http://schemas.microsoft.com/office/drawing/2018/hyperlinkcolor" val="tx"/>
                    </a:ext>
                  </a:extLst>
                </a:hlinkClick>
              </a:rPr>
              <a:t>reporting period</a:t>
            </a:r>
            <a:r>
              <a:rPr lang="en-US" sz="3500" b="0" i="0" dirty="0">
                <a:effectLst/>
                <a:latin typeface="proxima-nova"/>
              </a:rPr>
              <a:t>. The post-closing trial balance is used to verify that the total of all debit balances equals the total of all credit balances, which should net to zero. The post-closing trial balance contains no </a:t>
            </a:r>
            <a:r>
              <a:rPr lang="en-US" sz="3500" b="0" i="0" u="none" strike="noStrike" dirty="0">
                <a:effectLst/>
                <a:latin typeface="proxima-nova"/>
                <a:hlinkClick r:id="rId5">
                  <a:extLst>
                    <a:ext uri="{A12FA001-AC4F-418D-AE19-62706E023703}">
                      <ahyp:hlinkClr xmlns:ahyp="http://schemas.microsoft.com/office/drawing/2018/hyperlinkcolor" val="tx"/>
                    </a:ext>
                  </a:extLst>
                </a:hlinkClick>
              </a:rPr>
              <a:t>revenue</a:t>
            </a:r>
            <a:r>
              <a:rPr lang="en-US" sz="3500" b="0" i="0" dirty="0">
                <a:effectLst/>
                <a:latin typeface="proxima-nova"/>
              </a:rPr>
              <a:t>, </a:t>
            </a:r>
            <a:r>
              <a:rPr lang="en-US" sz="3500" b="0" i="0" u="none" strike="noStrike" dirty="0">
                <a:effectLst/>
                <a:latin typeface="proxima-nova"/>
                <a:hlinkClick r:id="rId6">
                  <a:extLst>
                    <a:ext uri="{A12FA001-AC4F-418D-AE19-62706E023703}">
                      <ahyp:hlinkClr xmlns:ahyp="http://schemas.microsoft.com/office/drawing/2018/hyperlinkcolor" val="tx"/>
                    </a:ext>
                  </a:extLst>
                </a:hlinkClick>
              </a:rPr>
              <a:t>expense</a:t>
            </a:r>
            <a:r>
              <a:rPr lang="en-US" sz="3500" b="0" i="0" dirty="0">
                <a:effectLst/>
                <a:latin typeface="proxima-nova"/>
              </a:rPr>
              <a:t>, </a:t>
            </a:r>
            <a:r>
              <a:rPr lang="en-US" sz="3500" b="0" i="0" u="none" strike="noStrike" dirty="0">
                <a:effectLst/>
                <a:latin typeface="proxima-nova"/>
                <a:hlinkClick r:id="rId7">
                  <a:extLst>
                    <a:ext uri="{A12FA001-AC4F-418D-AE19-62706E023703}">
                      <ahyp:hlinkClr xmlns:ahyp="http://schemas.microsoft.com/office/drawing/2018/hyperlinkcolor" val="tx"/>
                    </a:ext>
                  </a:extLst>
                </a:hlinkClick>
              </a:rPr>
              <a:t>gain</a:t>
            </a:r>
            <a:r>
              <a:rPr lang="en-US" sz="3500" b="0" i="0" dirty="0">
                <a:effectLst/>
                <a:latin typeface="proxima-nova"/>
              </a:rPr>
              <a:t>, </a:t>
            </a:r>
            <a:r>
              <a:rPr lang="en-US" sz="3500" b="0" i="0" u="none" strike="noStrike" dirty="0">
                <a:effectLst/>
                <a:latin typeface="proxima-nova"/>
                <a:hlinkClick r:id="rId8">
                  <a:extLst>
                    <a:ext uri="{A12FA001-AC4F-418D-AE19-62706E023703}">
                      <ahyp:hlinkClr xmlns:ahyp="http://schemas.microsoft.com/office/drawing/2018/hyperlinkcolor" val="tx"/>
                    </a:ext>
                  </a:extLst>
                </a:hlinkClick>
              </a:rPr>
              <a:t>loss</a:t>
            </a:r>
            <a:r>
              <a:rPr lang="en-US" sz="3500" b="0" i="0" dirty="0">
                <a:effectLst/>
                <a:latin typeface="proxima-nova"/>
              </a:rPr>
              <a:t>, or summary account balances, since these </a:t>
            </a:r>
            <a:r>
              <a:rPr lang="en-US" sz="3500" b="0" i="0" u="none" strike="noStrike" dirty="0">
                <a:effectLst/>
                <a:latin typeface="proxima-nova"/>
                <a:hlinkClick r:id="rId9">
                  <a:extLst>
                    <a:ext uri="{A12FA001-AC4F-418D-AE19-62706E023703}">
                      <ahyp:hlinkClr xmlns:ahyp="http://schemas.microsoft.com/office/drawing/2018/hyperlinkcolor" val="tx"/>
                    </a:ext>
                  </a:extLst>
                </a:hlinkClick>
              </a:rPr>
              <a:t>temporary accounts</a:t>
            </a:r>
            <a:r>
              <a:rPr lang="en-US" sz="3500" b="0" i="0" dirty="0">
                <a:effectLst/>
                <a:latin typeface="proxima-nova"/>
              </a:rPr>
              <a:t> have already been closed and their balances moved into the </a:t>
            </a:r>
            <a:r>
              <a:rPr lang="en-US" sz="3500" b="0" i="0" u="none" strike="noStrike" dirty="0">
                <a:effectLst/>
                <a:latin typeface="proxima-nova"/>
                <a:hlinkClick r:id="rId10">
                  <a:extLst>
                    <a:ext uri="{A12FA001-AC4F-418D-AE19-62706E023703}">
                      <ahyp:hlinkClr xmlns:ahyp="http://schemas.microsoft.com/office/drawing/2018/hyperlinkcolor" val="tx"/>
                    </a:ext>
                  </a:extLst>
                </a:hlinkClick>
              </a:rPr>
              <a:t>retained earnings</a:t>
            </a:r>
            <a:r>
              <a:rPr lang="en-US" sz="3500" b="0" i="0" dirty="0">
                <a:effectLst/>
                <a:latin typeface="proxima-nova"/>
              </a:rPr>
              <a:t> account as part of the closing process.</a:t>
            </a:r>
            <a:endParaRPr lang="en-PH" sz="3500" dirty="0"/>
          </a:p>
        </p:txBody>
      </p:sp>
      <p:sp>
        <p:nvSpPr>
          <p:cNvPr id="4" name="Rectangle: Rounded Corners 3">
            <a:extLst>
              <a:ext uri="{FF2B5EF4-FFF2-40B4-BE49-F238E27FC236}">
                <a16:creationId xmlns:a16="http://schemas.microsoft.com/office/drawing/2014/main" id="{EE6DEE5C-5D7C-4A62-BB7F-FFA68D7A9254}"/>
              </a:ext>
            </a:extLst>
          </p:cNvPr>
          <p:cNvSpPr/>
          <p:nvPr/>
        </p:nvSpPr>
        <p:spPr>
          <a:xfrm>
            <a:off x="562708" y="140677"/>
            <a:ext cx="8342141" cy="9566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900" b="0" i="0" dirty="0">
              <a:solidFill>
                <a:schemeClr val="tx1"/>
              </a:solidFill>
              <a:effectLst/>
              <a:latin typeface="Arial Black" panose="020B0A04020102020204" pitchFamily="34" charset="0"/>
            </a:endParaRPr>
          </a:p>
          <a:p>
            <a:pPr algn="ctr"/>
            <a:r>
              <a:rPr lang="en-US" sz="2900" b="0" i="0" dirty="0">
                <a:solidFill>
                  <a:schemeClr val="tx1"/>
                </a:solidFill>
                <a:effectLst/>
                <a:latin typeface="Arial Black" panose="020B0A04020102020204" pitchFamily="34" charset="0"/>
              </a:rPr>
              <a:t>What is a Post-Closing Trial Balance?</a:t>
            </a:r>
          </a:p>
          <a:p>
            <a:pPr algn="ctr"/>
            <a:endParaRPr lang="en-PH" dirty="0"/>
          </a:p>
        </p:txBody>
      </p:sp>
    </p:spTree>
    <p:extLst>
      <p:ext uri="{BB962C8B-B14F-4D97-AF65-F5344CB8AC3E}">
        <p14:creationId xmlns:p14="http://schemas.microsoft.com/office/powerpoint/2010/main" val="36840750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63874-D2D7-4B9E-8716-568B8AD7324D}"/>
              </a:ext>
            </a:extLst>
          </p:cNvPr>
          <p:cNvSpPr>
            <a:spLocks noGrp="1"/>
          </p:cNvSpPr>
          <p:nvPr>
            <p:ph type="title"/>
          </p:nvPr>
        </p:nvSpPr>
        <p:spPr/>
        <p:txBody>
          <a:bodyPr/>
          <a:lstStyle/>
          <a:p>
            <a:endParaRPr lang="en-PH"/>
          </a:p>
        </p:txBody>
      </p:sp>
      <p:pic>
        <p:nvPicPr>
          <p:cNvPr id="5" name="Content Placeholder 4">
            <a:extLst>
              <a:ext uri="{FF2B5EF4-FFF2-40B4-BE49-F238E27FC236}">
                <a16:creationId xmlns:a16="http://schemas.microsoft.com/office/drawing/2014/main" id="{6E8BBD52-E1AD-4AC6-9EED-4432C984AC34}"/>
              </a:ext>
            </a:extLst>
          </p:cNvPr>
          <p:cNvPicPr>
            <a:picLocks noGrp="1" noChangeAspect="1"/>
          </p:cNvPicPr>
          <p:nvPr>
            <p:ph idx="1"/>
          </p:nvPr>
        </p:nvPicPr>
        <p:blipFill>
          <a:blip r:embed="rId2"/>
          <a:stretch>
            <a:fillRect/>
          </a:stretch>
        </p:blipFill>
        <p:spPr>
          <a:xfrm>
            <a:off x="646110" y="267287"/>
            <a:ext cx="10899779" cy="4403188"/>
          </a:xfrm>
        </p:spPr>
      </p:pic>
      <p:sp>
        <p:nvSpPr>
          <p:cNvPr id="6" name="Rectangle: Rounded Corners 5">
            <a:extLst>
              <a:ext uri="{FF2B5EF4-FFF2-40B4-BE49-F238E27FC236}">
                <a16:creationId xmlns:a16="http://schemas.microsoft.com/office/drawing/2014/main" id="{8E6D8446-C31E-4D35-A800-7FC6D2BB6B50}"/>
              </a:ext>
            </a:extLst>
          </p:cNvPr>
          <p:cNvSpPr/>
          <p:nvPr/>
        </p:nvSpPr>
        <p:spPr>
          <a:xfrm>
            <a:off x="365761" y="4855906"/>
            <a:ext cx="11240086" cy="18543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000" dirty="0"/>
              <a:t>Constructively, after the preparation of closing entries, all revenue, expense, and drawing accounts are reduced to zero. These three accounts are called nominal accounts because their balances pertain only to a specific accounting period and are not carried over to the next. Real accounts (assets, liabilities, and capital) are accounts whose balances are carried over from one accounting period to another. </a:t>
            </a:r>
            <a:endParaRPr lang="en-PH" sz="2000" dirty="0"/>
          </a:p>
        </p:txBody>
      </p:sp>
    </p:spTree>
    <p:extLst>
      <p:ext uri="{BB962C8B-B14F-4D97-AF65-F5344CB8AC3E}">
        <p14:creationId xmlns:p14="http://schemas.microsoft.com/office/powerpoint/2010/main" val="88275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61FB5-F8B1-44D4-85FA-E3916B87F988}"/>
              </a:ext>
            </a:extLst>
          </p:cNvPr>
          <p:cNvSpPr>
            <a:spLocks noGrp="1"/>
          </p:cNvSpPr>
          <p:nvPr>
            <p:ph type="title"/>
          </p:nvPr>
        </p:nvSpPr>
        <p:spPr/>
        <p:txBody>
          <a:bodyPr/>
          <a:lstStyle/>
          <a:p>
            <a:endParaRPr lang="en-PH"/>
          </a:p>
        </p:txBody>
      </p:sp>
      <p:pic>
        <p:nvPicPr>
          <p:cNvPr id="5" name="Content Placeholder 4">
            <a:extLst>
              <a:ext uri="{FF2B5EF4-FFF2-40B4-BE49-F238E27FC236}">
                <a16:creationId xmlns:a16="http://schemas.microsoft.com/office/drawing/2014/main" id="{EA74A22C-EA9F-4DC0-A584-D8786CF8A370}"/>
              </a:ext>
            </a:extLst>
          </p:cNvPr>
          <p:cNvPicPr>
            <a:picLocks noGrp="1" noChangeAspect="1"/>
          </p:cNvPicPr>
          <p:nvPr>
            <p:ph idx="1"/>
          </p:nvPr>
        </p:nvPicPr>
        <p:blipFill>
          <a:blip r:embed="rId2"/>
          <a:stretch>
            <a:fillRect/>
          </a:stretch>
        </p:blipFill>
        <p:spPr>
          <a:xfrm>
            <a:off x="267286" y="295420"/>
            <a:ext cx="11676185" cy="6274191"/>
          </a:xfrm>
        </p:spPr>
      </p:pic>
    </p:spTree>
    <p:extLst>
      <p:ext uri="{BB962C8B-B14F-4D97-AF65-F5344CB8AC3E}">
        <p14:creationId xmlns:p14="http://schemas.microsoft.com/office/powerpoint/2010/main" val="18100974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96123C-4555-42E9-8298-115C98769029}"/>
              </a:ext>
            </a:extLst>
          </p:cNvPr>
          <p:cNvSpPr>
            <a:spLocks noGrp="1"/>
          </p:cNvSpPr>
          <p:nvPr>
            <p:ph idx="1"/>
          </p:nvPr>
        </p:nvSpPr>
        <p:spPr>
          <a:xfrm>
            <a:off x="562708" y="631768"/>
            <a:ext cx="10986867" cy="6010102"/>
          </a:xfrm>
        </p:spPr>
        <p:txBody>
          <a:bodyPr>
            <a:noAutofit/>
          </a:bodyPr>
          <a:lstStyle/>
          <a:p>
            <a:r>
              <a:rPr lang="en-PH" b="1" dirty="0"/>
              <a:t>Problem Solving 1. Prepare the financial statements (Income Statement, Balance Sheet, Statement of Changes in Equity) based on the trial balance below.</a:t>
            </a:r>
            <a:r>
              <a:rPr lang="en-PH" b="1" i="1" dirty="0"/>
              <a:t> </a:t>
            </a:r>
            <a:endParaRPr lang="en-PH" dirty="0"/>
          </a:p>
          <a:p>
            <a:r>
              <a:rPr lang="en-PH" dirty="0"/>
              <a:t>From the trial balance presented below, prepare the financial statements of </a:t>
            </a:r>
            <a:r>
              <a:rPr lang="en-PH" dirty="0" err="1"/>
              <a:t>Labada</a:t>
            </a:r>
            <a:r>
              <a:rPr lang="en-PH" dirty="0"/>
              <a:t> Mo, </a:t>
            </a:r>
            <a:r>
              <a:rPr lang="en-PH" dirty="0" err="1"/>
              <a:t>Labada</a:t>
            </a:r>
            <a:r>
              <a:rPr lang="en-PH" dirty="0"/>
              <a:t> Ko.</a:t>
            </a:r>
          </a:p>
          <a:p>
            <a:pPr algn="just"/>
            <a:endParaRPr lang="en-PH" sz="3500" dirty="0"/>
          </a:p>
        </p:txBody>
      </p:sp>
      <p:sp>
        <p:nvSpPr>
          <p:cNvPr id="4" name="Rectangle: Rounded Corners 3">
            <a:extLst>
              <a:ext uri="{FF2B5EF4-FFF2-40B4-BE49-F238E27FC236}">
                <a16:creationId xmlns:a16="http://schemas.microsoft.com/office/drawing/2014/main" id="{EE6DEE5C-5D7C-4A62-BB7F-FFA68D7A9254}"/>
              </a:ext>
            </a:extLst>
          </p:cNvPr>
          <p:cNvSpPr/>
          <p:nvPr/>
        </p:nvSpPr>
        <p:spPr>
          <a:xfrm>
            <a:off x="182880" y="1"/>
            <a:ext cx="3042459" cy="7148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PH" b="1"/>
              <a:t>Exercise 1.</a:t>
            </a:r>
            <a:endParaRPr lang="en-PH"/>
          </a:p>
        </p:txBody>
      </p:sp>
      <p:pic>
        <p:nvPicPr>
          <p:cNvPr id="5" name="Picture 4">
            <a:extLst>
              <a:ext uri="{FF2B5EF4-FFF2-40B4-BE49-F238E27FC236}">
                <a16:creationId xmlns:a16="http://schemas.microsoft.com/office/drawing/2014/main" id="{2FA55156-BA58-4539-90A7-400892F0D075}"/>
              </a:ext>
            </a:extLst>
          </p:cNvPr>
          <p:cNvPicPr/>
          <p:nvPr/>
        </p:nvPicPr>
        <p:blipFill>
          <a:blip r:embed="rId2"/>
          <a:stretch>
            <a:fillRect/>
          </a:stretch>
        </p:blipFill>
        <p:spPr>
          <a:xfrm>
            <a:off x="1504604" y="2028306"/>
            <a:ext cx="8454043" cy="4754880"/>
          </a:xfrm>
          <a:prstGeom prst="rect">
            <a:avLst/>
          </a:prstGeom>
        </p:spPr>
      </p:pic>
    </p:spTree>
    <p:extLst>
      <p:ext uri="{BB962C8B-B14F-4D97-AF65-F5344CB8AC3E}">
        <p14:creationId xmlns:p14="http://schemas.microsoft.com/office/powerpoint/2010/main" val="9306491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BD72E-DC9C-4421-97FB-788E09B8DA79}"/>
              </a:ext>
            </a:extLst>
          </p:cNvPr>
          <p:cNvSpPr>
            <a:spLocks noGrp="1"/>
          </p:cNvSpPr>
          <p:nvPr>
            <p:ph type="title"/>
          </p:nvPr>
        </p:nvSpPr>
        <p:spPr/>
        <p:txBody>
          <a:bodyPr/>
          <a:lstStyle/>
          <a:p>
            <a:endParaRPr lang="en-PH"/>
          </a:p>
        </p:txBody>
      </p:sp>
      <p:pic>
        <p:nvPicPr>
          <p:cNvPr id="5" name="Content Placeholder 4">
            <a:extLst>
              <a:ext uri="{FF2B5EF4-FFF2-40B4-BE49-F238E27FC236}">
                <a16:creationId xmlns:a16="http://schemas.microsoft.com/office/drawing/2014/main" id="{C03CEA36-D88E-4E13-8B86-5A52E146BE61}"/>
              </a:ext>
            </a:extLst>
          </p:cNvPr>
          <p:cNvPicPr>
            <a:picLocks noGrp="1" noChangeAspect="1"/>
          </p:cNvPicPr>
          <p:nvPr>
            <p:ph idx="1"/>
          </p:nvPr>
        </p:nvPicPr>
        <p:blipFill>
          <a:blip r:embed="rId2"/>
          <a:stretch>
            <a:fillRect/>
          </a:stretch>
        </p:blipFill>
        <p:spPr>
          <a:xfrm>
            <a:off x="1895302" y="99753"/>
            <a:ext cx="6866313" cy="6666808"/>
          </a:xfrm>
        </p:spPr>
      </p:pic>
    </p:spTree>
    <p:extLst>
      <p:ext uri="{BB962C8B-B14F-4D97-AF65-F5344CB8AC3E}">
        <p14:creationId xmlns:p14="http://schemas.microsoft.com/office/powerpoint/2010/main" val="12466091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12AB3B31-9624-458D-92CA-8195731CE896}"/>
              </a:ext>
            </a:extLst>
          </p:cNvPr>
          <p:cNvSpPr/>
          <p:nvPr/>
        </p:nvSpPr>
        <p:spPr>
          <a:xfrm>
            <a:off x="399010" y="723207"/>
            <a:ext cx="11355185" cy="54282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t>CLOSING PRAYER</a:t>
            </a:r>
            <a:endParaRPr lang="en-PH" sz="8000" b="1" dirty="0"/>
          </a:p>
        </p:txBody>
      </p:sp>
    </p:spTree>
    <p:extLst>
      <p:ext uri="{BB962C8B-B14F-4D97-AF65-F5344CB8AC3E}">
        <p14:creationId xmlns:p14="http://schemas.microsoft.com/office/powerpoint/2010/main" val="23106080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3565097-E9BE-4640-A3FB-1CB6B59E6DE1}"/>
              </a:ext>
            </a:extLst>
          </p:cNvPr>
          <p:cNvPicPr>
            <a:picLocks noGrp="1" noChangeAspect="1"/>
          </p:cNvPicPr>
          <p:nvPr>
            <p:ph idx="1"/>
          </p:nvPr>
        </p:nvPicPr>
        <p:blipFill>
          <a:blip r:embed="rId2"/>
          <a:stretch>
            <a:fillRect/>
          </a:stretch>
        </p:blipFill>
        <p:spPr>
          <a:xfrm>
            <a:off x="463827" y="1179443"/>
            <a:ext cx="10880034" cy="5194853"/>
          </a:xfrm>
        </p:spPr>
      </p:pic>
    </p:spTree>
    <p:extLst>
      <p:ext uri="{BB962C8B-B14F-4D97-AF65-F5344CB8AC3E}">
        <p14:creationId xmlns:p14="http://schemas.microsoft.com/office/powerpoint/2010/main" val="36390436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E4E217FF-CB6E-4587-9BC7-3CDBA862D2AF}"/>
              </a:ext>
            </a:extLst>
          </p:cNvPr>
          <p:cNvSpPr/>
          <p:nvPr/>
        </p:nvSpPr>
        <p:spPr>
          <a:xfrm>
            <a:off x="276665" y="166256"/>
            <a:ext cx="7504048" cy="112221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PH" sz="3600" b="1" dirty="0"/>
              <a:t>STUDENT LEARNING OUTCOMES</a:t>
            </a:r>
            <a:endParaRPr lang="en-PH" sz="3600" dirty="0"/>
          </a:p>
        </p:txBody>
      </p:sp>
      <p:sp>
        <p:nvSpPr>
          <p:cNvPr id="6" name="Rectangle: Rounded Corners 5">
            <a:extLst>
              <a:ext uri="{FF2B5EF4-FFF2-40B4-BE49-F238E27FC236}">
                <a16:creationId xmlns:a16="http://schemas.microsoft.com/office/drawing/2014/main" id="{AA36B332-0793-4D88-B02F-72BBEF47810D}"/>
              </a:ext>
            </a:extLst>
          </p:cNvPr>
          <p:cNvSpPr/>
          <p:nvPr/>
        </p:nvSpPr>
        <p:spPr>
          <a:xfrm>
            <a:off x="276665" y="1446416"/>
            <a:ext cx="11638670" cy="5165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PH" sz="3200" dirty="0"/>
              <a:t>A. Know and understand the trial balance and its use.</a:t>
            </a:r>
          </a:p>
          <a:p>
            <a:pPr lvl="0"/>
            <a:r>
              <a:rPr lang="en-PH" sz="3200" dirty="0"/>
              <a:t>B. Know the mechanics of preparing the trial balance to summarize effects of transactions to account titles or values.</a:t>
            </a:r>
          </a:p>
          <a:p>
            <a:pPr lvl="0"/>
            <a:r>
              <a:rPr lang="en-PH" sz="3200" dirty="0"/>
              <a:t>C. Know and understand the mechanics of financial statement preparation.</a:t>
            </a:r>
          </a:p>
          <a:p>
            <a:pPr lvl="0"/>
            <a:r>
              <a:rPr lang="en-PH" sz="3200" dirty="0"/>
              <a:t>D. Appreciate the importance of preparing financial statements.</a:t>
            </a:r>
          </a:p>
          <a:p>
            <a:pPr lvl="0"/>
            <a:r>
              <a:rPr lang="en-PH" sz="3200" dirty="0"/>
              <a:t>E. Actualize skills in preparing financial statements.</a:t>
            </a:r>
          </a:p>
          <a:p>
            <a:r>
              <a:rPr lang="en-PH" dirty="0"/>
              <a:t> </a:t>
            </a:r>
          </a:p>
        </p:txBody>
      </p:sp>
    </p:spTree>
    <p:extLst>
      <p:ext uri="{BB962C8B-B14F-4D97-AF65-F5344CB8AC3E}">
        <p14:creationId xmlns:p14="http://schemas.microsoft.com/office/powerpoint/2010/main" val="2706904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B686331-6A61-4FEA-917D-59CD5B0D350D}"/>
              </a:ext>
            </a:extLst>
          </p:cNvPr>
          <p:cNvSpPr/>
          <p:nvPr/>
        </p:nvSpPr>
        <p:spPr>
          <a:xfrm>
            <a:off x="2912012" y="351692"/>
            <a:ext cx="6316394" cy="11394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000" dirty="0">
                <a:latin typeface="Arial Black" panose="020B0A04020102020204" pitchFamily="34" charset="0"/>
              </a:rPr>
              <a:t>Accounting Process</a:t>
            </a:r>
          </a:p>
        </p:txBody>
      </p:sp>
      <p:sp>
        <p:nvSpPr>
          <p:cNvPr id="5" name="Arrow: Pentagon 4">
            <a:extLst>
              <a:ext uri="{FF2B5EF4-FFF2-40B4-BE49-F238E27FC236}">
                <a16:creationId xmlns:a16="http://schemas.microsoft.com/office/drawing/2014/main" id="{2E550562-CEB9-48DB-88F9-59894715F2CC}"/>
              </a:ext>
            </a:extLst>
          </p:cNvPr>
          <p:cNvSpPr/>
          <p:nvPr/>
        </p:nvSpPr>
        <p:spPr>
          <a:xfrm>
            <a:off x="225084" y="2298309"/>
            <a:ext cx="2686928" cy="1130691"/>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dirty="0">
                <a:latin typeface="Arial Black" panose="020B0A04020102020204" pitchFamily="34" charset="0"/>
              </a:rPr>
              <a:t>Recording	</a:t>
            </a:r>
          </a:p>
        </p:txBody>
      </p:sp>
      <p:sp>
        <p:nvSpPr>
          <p:cNvPr id="6" name="Arrow: Pentagon 5">
            <a:extLst>
              <a:ext uri="{FF2B5EF4-FFF2-40B4-BE49-F238E27FC236}">
                <a16:creationId xmlns:a16="http://schemas.microsoft.com/office/drawing/2014/main" id="{9C50AF72-FE76-4D8F-984E-E8FF944109AA}"/>
              </a:ext>
            </a:extLst>
          </p:cNvPr>
          <p:cNvSpPr/>
          <p:nvPr/>
        </p:nvSpPr>
        <p:spPr>
          <a:xfrm>
            <a:off x="3124199" y="2298309"/>
            <a:ext cx="2839330" cy="114300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dirty="0">
                <a:latin typeface="Arial Black" panose="020B0A04020102020204" pitchFamily="34" charset="0"/>
              </a:rPr>
              <a:t>Classifying	</a:t>
            </a:r>
          </a:p>
        </p:txBody>
      </p:sp>
      <p:sp>
        <p:nvSpPr>
          <p:cNvPr id="7" name="Arrow: Pentagon 6">
            <a:extLst>
              <a:ext uri="{FF2B5EF4-FFF2-40B4-BE49-F238E27FC236}">
                <a16:creationId xmlns:a16="http://schemas.microsoft.com/office/drawing/2014/main" id="{19CD0B52-EB04-4114-8657-32B84E962AE1}"/>
              </a:ext>
            </a:extLst>
          </p:cNvPr>
          <p:cNvSpPr/>
          <p:nvPr/>
        </p:nvSpPr>
        <p:spPr>
          <a:xfrm>
            <a:off x="6175717" y="2298309"/>
            <a:ext cx="2839331" cy="114300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dirty="0">
                <a:latin typeface="Arial Black" panose="020B0A04020102020204" pitchFamily="34" charset="0"/>
              </a:rPr>
              <a:t>Summarizing</a:t>
            </a:r>
          </a:p>
        </p:txBody>
      </p:sp>
      <p:sp>
        <p:nvSpPr>
          <p:cNvPr id="8" name="Rectangle: Rounded Corners 7">
            <a:extLst>
              <a:ext uri="{FF2B5EF4-FFF2-40B4-BE49-F238E27FC236}">
                <a16:creationId xmlns:a16="http://schemas.microsoft.com/office/drawing/2014/main" id="{CF0BA2D6-8887-42B1-ADD6-C021D46F9912}"/>
              </a:ext>
            </a:extLst>
          </p:cNvPr>
          <p:cNvSpPr/>
          <p:nvPr/>
        </p:nvSpPr>
        <p:spPr>
          <a:xfrm>
            <a:off x="203983" y="4065563"/>
            <a:ext cx="2630658" cy="1547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dirty="0">
                <a:latin typeface="Arial Black" panose="020B0A04020102020204" pitchFamily="34" charset="0"/>
              </a:rPr>
              <a:t>Recording of Transactions in the Journal</a:t>
            </a:r>
          </a:p>
        </p:txBody>
      </p:sp>
      <p:sp>
        <p:nvSpPr>
          <p:cNvPr id="9" name="Rectangle: Rounded Corners 8">
            <a:extLst>
              <a:ext uri="{FF2B5EF4-FFF2-40B4-BE49-F238E27FC236}">
                <a16:creationId xmlns:a16="http://schemas.microsoft.com/office/drawing/2014/main" id="{B57E488E-CE99-4DA5-998D-E8F7DF67B8D6}"/>
              </a:ext>
            </a:extLst>
          </p:cNvPr>
          <p:cNvSpPr/>
          <p:nvPr/>
        </p:nvSpPr>
        <p:spPr>
          <a:xfrm>
            <a:off x="9228406" y="4065563"/>
            <a:ext cx="2630658" cy="1547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dirty="0">
                <a:latin typeface="Arial Black" panose="020B0A04020102020204" pitchFamily="34" charset="0"/>
              </a:rPr>
              <a:t>Analysis of Financial Statements</a:t>
            </a:r>
          </a:p>
        </p:txBody>
      </p:sp>
      <p:sp>
        <p:nvSpPr>
          <p:cNvPr id="10" name="Rectangle: Rounded Corners 9">
            <a:extLst>
              <a:ext uri="{FF2B5EF4-FFF2-40B4-BE49-F238E27FC236}">
                <a16:creationId xmlns:a16="http://schemas.microsoft.com/office/drawing/2014/main" id="{A3635814-8CBB-4F31-B11C-5557FF05F077}"/>
              </a:ext>
            </a:extLst>
          </p:cNvPr>
          <p:cNvSpPr/>
          <p:nvPr/>
        </p:nvSpPr>
        <p:spPr>
          <a:xfrm>
            <a:off x="6175717" y="4065563"/>
            <a:ext cx="2630658" cy="1547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dirty="0">
                <a:latin typeface="Arial Black" panose="020B0A04020102020204" pitchFamily="34" charset="0"/>
              </a:rPr>
              <a:t>Preparation of Worksheet, adjusting entries, and financial statements</a:t>
            </a:r>
          </a:p>
        </p:txBody>
      </p:sp>
      <p:sp>
        <p:nvSpPr>
          <p:cNvPr id="11" name="Arrow: Pentagon 10">
            <a:extLst>
              <a:ext uri="{FF2B5EF4-FFF2-40B4-BE49-F238E27FC236}">
                <a16:creationId xmlns:a16="http://schemas.microsoft.com/office/drawing/2014/main" id="{5E7E2ACC-0F2E-4A81-B394-64D5C3FC7890}"/>
              </a:ext>
            </a:extLst>
          </p:cNvPr>
          <p:cNvSpPr/>
          <p:nvPr/>
        </p:nvSpPr>
        <p:spPr>
          <a:xfrm>
            <a:off x="9279988" y="2298309"/>
            <a:ext cx="2686928" cy="1229751"/>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dirty="0">
                <a:latin typeface="Arial Black" panose="020B0A04020102020204" pitchFamily="34" charset="0"/>
              </a:rPr>
              <a:t>Interpreting</a:t>
            </a:r>
          </a:p>
        </p:txBody>
      </p:sp>
      <p:sp>
        <p:nvSpPr>
          <p:cNvPr id="12" name="Rectangle: Rounded Corners 11">
            <a:extLst>
              <a:ext uri="{FF2B5EF4-FFF2-40B4-BE49-F238E27FC236}">
                <a16:creationId xmlns:a16="http://schemas.microsoft.com/office/drawing/2014/main" id="{7F02C152-081E-438C-A3AB-1152E44E3186}"/>
              </a:ext>
            </a:extLst>
          </p:cNvPr>
          <p:cNvSpPr/>
          <p:nvPr/>
        </p:nvSpPr>
        <p:spPr>
          <a:xfrm>
            <a:off x="3189850" y="4065563"/>
            <a:ext cx="2630658" cy="15474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dirty="0">
                <a:latin typeface="Arial Black" panose="020B0A04020102020204" pitchFamily="34" charset="0"/>
              </a:rPr>
              <a:t>Posting of Transactions in the Ledger</a:t>
            </a:r>
          </a:p>
        </p:txBody>
      </p:sp>
    </p:spTree>
    <p:extLst>
      <p:ext uri="{BB962C8B-B14F-4D97-AF65-F5344CB8AC3E}">
        <p14:creationId xmlns:p14="http://schemas.microsoft.com/office/powerpoint/2010/main" val="2239010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E4E217FF-CB6E-4587-9BC7-3CDBA862D2AF}"/>
              </a:ext>
            </a:extLst>
          </p:cNvPr>
          <p:cNvSpPr/>
          <p:nvPr/>
        </p:nvSpPr>
        <p:spPr>
          <a:xfrm>
            <a:off x="349135" y="83128"/>
            <a:ext cx="9443257" cy="118872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PH" sz="4000" b="1" u="sng" dirty="0"/>
              <a:t>The Trial Balance</a:t>
            </a:r>
            <a:endParaRPr lang="en-PH" sz="4000" dirty="0"/>
          </a:p>
        </p:txBody>
      </p:sp>
      <p:sp>
        <p:nvSpPr>
          <p:cNvPr id="6" name="Rectangle: Rounded Corners 5">
            <a:extLst>
              <a:ext uri="{FF2B5EF4-FFF2-40B4-BE49-F238E27FC236}">
                <a16:creationId xmlns:a16="http://schemas.microsoft.com/office/drawing/2014/main" id="{AA36B332-0793-4D88-B02F-72BBEF47810D}"/>
              </a:ext>
            </a:extLst>
          </p:cNvPr>
          <p:cNvSpPr/>
          <p:nvPr/>
        </p:nvSpPr>
        <p:spPr>
          <a:xfrm>
            <a:off x="182880" y="1379914"/>
            <a:ext cx="11732455" cy="52319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PH" sz="3600" dirty="0"/>
              <a:t>The </a:t>
            </a:r>
            <a:r>
              <a:rPr lang="en-PH" sz="3600" b="1" dirty="0"/>
              <a:t>trial balance</a:t>
            </a:r>
            <a:r>
              <a:rPr lang="en-PH" sz="3600" dirty="0"/>
              <a:t> is a summary report that shows the balances of open ledger accounts (</a:t>
            </a:r>
            <a:r>
              <a:rPr lang="en-PH" sz="3600" dirty="0" err="1"/>
              <a:t>Kimwell</a:t>
            </a:r>
            <a:r>
              <a:rPr lang="en-PH" sz="3600" dirty="0"/>
              <a:t> 2007). By open accounts, we mean, those accounts in the general ledger which balances are not yet reduced to zero. The trial balance, therefore, gives us a snap view of the different accounts and amounts of the business as of a given period of time.</a:t>
            </a:r>
          </a:p>
        </p:txBody>
      </p:sp>
    </p:spTree>
    <p:extLst>
      <p:ext uri="{BB962C8B-B14F-4D97-AF65-F5344CB8AC3E}">
        <p14:creationId xmlns:p14="http://schemas.microsoft.com/office/powerpoint/2010/main" val="3966991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E4E217FF-CB6E-4587-9BC7-3CDBA862D2AF}"/>
              </a:ext>
            </a:extLst>
          </p:cNvPr>
          <p:cNvSpPr/>
          <p:nvPr/>
        </p:nvSpPr>
        <p:spPr>
          <a:xfrm>
            <a:off x="349135" y="83128"/>
            <a:ext cx="7398327" cy="96427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PH" sz="4000" b="1" u="sng" dirty="0"/>
              <a:t>The Trial Balance</a:t>
            </a:r>
            <a:endParaRPr lang="en-PH" sz="4000" dirty="0"/>
          </a:p>
        </p:txBody>
      </p:sp>
      <p:sp>
        <p:nvSpPr>
          <p:cNvPr id="6" name="Rectangle: Rounded Corners 5">
            <a:extLst>
              <a:ext uri="{FF2B5EF4-FFF2-40B4-BE49-F238E27FC236}">
                <a16:creationId xmlns:a16="http://schemas.microsoft.com/office/drawing/2014/main" id="{AA36B332-0793-4D88-B02F-72BBEF47810D}"/>
              </a:ext>
            </a:extLst>
          </p:cNvPr>
          <p:cNvSpPr/>
          <p:nvPr/>
        </p:nvSpPr>
        <p:spPr>
          <a:xfrm>
            <a:off x="182880" y="1172095"/>
            <a:ext cx="11732455" cy="56027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PH" sz="3600" dirty="0"/>
              <a:t>The </a:t>
            </a:r>
            <a:r>
              <a:rPr lang="en-PH" sz="3600" b="1" dirty="0"/>
              <a:t>trial balance</a:t>
            </a:r>
            <a:r>
              <a:rPr lang="en-PH" sz="3600" dirty="0"/>
              <a:t> can be prepared using two approaches – the </a:t>
            </a:r>
            <a:r>
              <a:rPr lang="en-PH" sz="3600" b="1" dirty="0"/>
              <a:t>trial balance of totals, and the trial balance of balances. </a:t>
            </a:r>
            <a:r>
              <a:rPr lang="en-PH" sz="3600" dirty="0"/>
              <a:t>The </a:t>
            </a:r>
            <a:r>
              <a:rPr lang="en-PH" sz="3600" b="1" dirty="0"/>
              <a:t>trial balance of totals</a:t>
            </a:r>
            <a:r>
              <a:rPr lang="en-PH" sz="3600" dirty="0"/>
              <a:t> is a trial balance that shows the total of the debit and the credit columns of each of the accounts in the ledger (Edmond et al 2014). The </a:t>
            </a:r>
            <a:r>
              <a:rPr lang="en-PH" sz="3600" b="1" dirty="0"/>
              <a:t>trial balance of balances, </a:t>
            </a:r>
            <a:r>
              <a:rPr lang="en-PH" sz="3600" dirty="0"/>
              <a:t>on the other hand, only shows the balance of the figures shown in the ledger, meaning the difference between the debit and credit amounts (</a:t>
            </a:r>
            <a:r>
              <a:rPr lang="en-PH" sz="3600" dirty="0" err="1"/>
              <a:t>Ballada</a:t>
            </a:r>
            <a:r>
              <a:rPr lang="en-PH" sz="3600" dirty="0"/>
              <a:t> 2008)</a:t>
            </a:r>
          </a:p>
        </p:txBody>
      </p:sp>
    </p:spTree>
    <p:extLst>
      <p:ext uri="{BB962C8B-B14F-4D97-AF65-F5344CB8AC3E}">
        <p14:creationId xmlns:p14="http://schemas.microsoft.com/office/powerpoint/2010/main" val="4170487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1FD1FB-D897-42D3-BD38-729BE98F5FB0}"/>
              </a:ext>
            </a:extLst>
          </p:cNvPr>
          <p:cNvSpPr>
            <a:spLocks noGrp="1"/>
          </p:cNvSpPr>
          <p:nvPr>
            <p:ph idx="1"/>
          </p:nvPr>
        </p:nvSpPr>
        <p:spPr>
          <a:xfrm>
            <a:off x="253218" y="126611"/>
            <a:ext cx="11690253" cy="6604780"/>
          </a:xfrm>
        </p:spPr>
        <p:txBody>
          <a:bodyPr/>
          <a:lstStyle/>
          <a:p>
            <a:pPr marL="0" indent="0">
              <a:buNone/>
            </a:pPr>
            <a:endParaRPr lang="en-US" dirty="0"/>
          </a:p>
          <a:p>
            <a:pPr marL="0" indent="0">
              <a:buNone/>
            </a:pPr>
            <a:endParaRPr lang="en-PH" dirty="0"/>
          </a:p>
          <a:p>
            <a:pPr marL="0" indent="0">
              <a:buNone/>
            </a:pPr>
            <a:endParaRPr lang="en-PH" dirty="0"/>
          </a:p>
          <a:p>
            <a:pPr marL="0" indent="0">
              <a:buNone/>
            </a:pPr>
            <a:r>
              <a:rPr lang="en-PH" sz="2800" dirty="0">
                <a:latin typeface="Arial Black" panose="020B0A04020102020204" pitchFamily="34" charset="0"/>
              </a:rPr>
              <a:t>1. Income Statement – </a:t>
            </a:r>
            <a:r>
              <a:rPr lang="en-PH" sz="2800" dirty="0">
                <a:latin typeface="+mn-lt"/>
              </a:rPr>
              <a:t>The income statement is currently known as the Statement of Financial Operations, or Statement of Comprehensive Income. This practically shows the results of operations of the business for a period of time.</a:t>
            </a:r>
            <a:endParaRPr lang="en-PH" sz="2800" dirty="0">
              <a:latin typeface="Arial Black" panose="020B0A04020102020204" pitchFamily="34" charset="0"/>
            </a:endParaRPr>
          </a:p>
          <a:p>
            <a:pPr marL="0" indent="0">
              <a:buNone/>
            </a:pPr>
            <a:r>
              <a:rPr lang="en-PH" sz="2800" dirty="0">
                <a:latin typeface="Arial Black" panose="020B0A04020102020204" pitchFamily="34" charset="0"/>
              </a:rPr>
              <a:t>2. Balance Sheet – </a:t>
            </a:r>
            <a:r>
              <a:rPr lang="en-PH" sz="2800" dirty="0">
                <a:latin typeface="+mn-lt"/>
              </a:rPr>
              <a:t>currently known as Statement of Financial Position shows the financial condition of a business as of a given period of time. It tells us how much assets, liabilities, and capital, the business has as of particular period.</a:t>
            </a:r>
            <a:endParaRPr lang="en-PH" sz="2800" dirty="0">
              <a:latin typeface="Arial Black" panose="020B0A04020102020204" pitchFamily="34" charset="0"/>
            </a:endParaRPr>
          </a:p>
          <a:p>
            <a:pPr marL="0" indent="0">
              <a:buNone/>
            </a:pPr>
            <a:r>
              <a:rPr lang="en-PH" sz="2800" dirty="0">
                <a:latin typeface="Arial Black" panose="020B0A04020102020204" pitchFamily="34" charset="0"/>
              </a:rPr>
              <a:t>3. Statement of Changes in Equity – </a:t>
            </a:r>
            <a:r>
              <a:rPr lang="en-PH" sz="2800" dirty="0">
                <a:latin typeface="+mn-lt"/>
              </a:rPr>
              <a:t>is a statement that presents the changes in the capital account. These changes can be additional investments, income or loss, and withdrawals.</a:t>
            </a:r>
            <a:endParaRPr lang="en-PH" sz="2800" dirty="0">
              <a:latin typeface="Arial Black" panose="020B0A04020102020204" pitchFamily="34" charset="0"/>
            </a:endParaRPr>
          </a:p>
        </p:txBody>
      </p:sp>
      <p:sp>
        <p:nvSpPr>
          <p:cNvPr id="4" name="Rectangle: Rounded Corners 3">
            <a:extLst>
              <a:ext uri="{FF2B5EF4-FFF2-40B4-BE49-F238E27FC236}">
                <a16:creationId xmlns:a16="http://schemas.microsoft.com/office/drawing/2014/main" id="{EB0356FA-780B-419A-8712-1F51186F8915}"/>
              </a:ext>
            </a:extLst>
          </p:cNvPr>
          <p:cNvSpPr/>
          <p:nvPr/>
        </p:nvSpPr>
        <p:spPr>
          <a:xfrm>
            <a:off x="422031" y="126610"/>
            <a:ext cx="9748911" cy="111134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3000" b="1" dirty="0">
                <a:latin typeface="Arial Black" panose="020B0A04020102020204" pitchFamily="34" charset="0"/>
              </a:rPr>
              <a:t>The Financial Statements</a:t>
            </a:r>
            <a:endParaRPr lang="en-PH" sz="3000" b="1" dirty="0">
              <a:latin typeface="Arial Black" panose="020B0A04020102020204" pitchFamily="34" charset="0"/>
            </a:endParaRPr>
          </a:p>
        </p:txBody>
      </p:sp>
    </p:spTree>
    <p:extLst>
      <p:ext uri="{BB962C8B-B14F-4D97-AF65-F5344CB8AC3E}">
        <p14:creationId xmlns:p14="http://schemas.microsoft.com/office/powerpoint/2010/main" val="41212476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3D4228-A811-4C36-BCB2-7A611F6C118C}"/>
              </a:ext>
            </a:extLst>
          </p:cNvPr>
          <p:cNvSpPr>
            <a:spLocks noGrp="1"/>
          </p:cNvSpPr>
          <p:nvPr>
            <p:ph idx="1"/>
          </p:nvPr>
        </p:nvSpPr>
        <p:spPr>
          <a:xfrm>
            <a:off x="379828" y="379828"/>
            <a:ext cx="11465169" cy="6161649"/>
          </a:xfrm>
        </p:spPr>
        <p:txBody>
          <a:bodyPr>
            <a:normAutofit fontScale="92500" lnSpcReduction="10000"/>
          </a:bodyPr>
          <a:lstStyle/>
          <a:p>
            <a:pPr marL="0" indent="0">
              <a:buNone/>
            </a:pPr>
            <a:r>
              <a:rPr lang="en-US" sz="2800" dirty="0">
                <a:latin typeface="Arial Black" panose="020B0A04020102020204" pitchFamily="34" charset="0"/>
              </a:rPr>
              <a:t>Preparing the Financial Statements</a:t>
            </a:r>
          </a:p>
          <a:p>
            <a:pPr marL="0" indent="0">
              <a:buNone/>
            </a:pPr>
            <a:r>
              <a:rPr lang="en-US" sz="3000" dirty="0"/>
              <a:t>We prepare the financial statements in the following order:</a:t>
            </a:r>
          </a:p>
          <a:p>
            <a:pPr marL="457200" indent="-457200">
              <a:buAutoNum type="alphaUcPeriod"/>
            </a:pPr>
            <a:r>
              <a:rPr lang="en-US" sz="3000" b="1" dirty="0"/>
              <a:t>We prepare first the trial balance. </a:t>
            </a:r>
            <a:r>
              <a:rPr lang="en-US" sz="3000" dirty="0"/>
              <a:t>The trial balance is the basis in our preparation of financial statements.</a:t>
            </a:r>
          </a:p>
          <a:p>
            <a:pPr marL="457200" indent="-457200">
              <a:buAutoNum type="alphaUcPeriod"/>
            </a:pPr>
            <a:r>
              <a:rPr lang="en-US" sz="3000" dirty="0">
                <a:latin typeface="Arial Black" panose="020B0A04020102020204" pitchFamily="34" charset="0"/>
              </a:rPr>
              <a:t>First, we prepare the income statement</a:t>
            </a:r>
            <a:r>
              <a:rPr lang="en-US" sz="3000" dirty="0"/>
              <a:t>. The end figure of the income statement, which is net income, is needed to prepare the statement of changes in equity.</a:t>
            </a:r>
          </a:p>
          <a:p>
            <a:pPr marL="457200" indent="-457200">
              <a:buAutoNum type="alphaUcPeriod"/>
            </a:pPr>
            <a:r>
              <a:rPr lang="en-US" sz="3000" dirty="0">
                <a:latin typeface="Arial Black" panose="020B0A04020102020204" pitchFamily="34" charset="0"/>
              </a:rPr>
              <a:t>Secondly, we prepare the statement of changes in equity</a:t>
            </a:r>
            <a:r>
              <a:rPr lang="en-US" sz="3000" dirty="0"/>
              <a:t>. As earlier mentioned, we need the net income figure to be able to prepare this statement.</a:t>
            </a:r>
          </a:p>
          <a:p>
            <a:pPr marL="457200" indent="-457200">
              <a:buAutoNum type="alphaUcPeriod"/>
            </a:pPr>
            <a:r>
              <a:rPr lang="en-US" sz="3000" dirty="0">
                <a:latin typeface="Arial Black" panose="020B0A04020102020204" pitchFamily="34" charset="0"/>
              </a:rPr>
              <a:t>Finally, we prepare the balance sheet</a:t>
            </a:r>
            <a:r>
              <a:rPr lang="en-US" sz="3000" dirty="0"/>
              <a:t>. In preparing the balance sheet, we need the ending capital balance from the statement of changes in equity. This is the reason why we prepare this last.</a:t>
            </a:r>
            <a:endParaRPr lang="en-PH" sz="3000" dirty="0"/>
          </a:p>
        </p:txBody>
      </p:sp>
    </p:spTree>
    <p:extLst>
      <p:ext uri="{BB962C8B-B14F-4D97-AF65-F5344CB8AC3E}">
        <p14:creationId xmlns:p14="http://schemas.microsoft.com/office/powerpoint/2010/main" val="34572383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BC70051-09BD-429E-A959-B25B563F7C78}"/>
              </a:ext>
            </a:extLst>
          </p:cNvPr>
          <p:cNvPicPr>
            <a:picLocks noGrp="1" noChangeAspect="1"/>
          </p:cNvPicPr>
          <p:nvPr>
            <p:ph idx="1"/>
          </p:nvPr>
        </p:nvPicPr>
        <p:blipFill>
          <a:blip r:embed="rId2"/>
          <a:stretch>
            <a:fillRect/>
          </a:stretch>
        </p:blipFill>
        <p:spPr>
          <a:xfrm>
            <a:off x="253219" y="773722"/>
            <a:ext cx="11507372" cy="5795889"/>
          </a:xfrm>
        </p:spPr>
      </p:pic>
    </p:spTree>
    <p:extLst>
      <p:ext uri="{BB962C8B-B14F-4D97-AF65-F5344CB8AC3E}">
        <p14:creationId xmlns:p14="http://schemas.microsoft.com/office/powerpoint/2010/main" val="42246668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1912</TotalTime>
  <Words>1347</Words>
  <Application>Microsoft Office PowerPoint</Application>
  <PresentationFormat>Widescreen</PresentationFormat>
  <Paragraphs>101</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Arial Black</vt:lpstr>
      <vt:lpstr>Calibri</vt:lpstr>
      <vt:lpstr>Century Gothic</vt:lpstr>
      <vt:lpstr>proxima-nova</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 Introduction to Accounting</dc:title>
  <dc:creator>yani</dc:creator>
  <cp:lastModifiedBy>Student</cp:lastModifiedBy>
  <cp:revision>138</cp:revision>
  <dcterms:created xsi:type="dcterms:W3CDTF">2020-07-20T01:33:00Z</dcterms:created>
  <dcterms:modified xsi:type="dcterms:W3CDTF">2023-03-31T13:23:24Z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1033-11.2.0.9635</vt:lpwstr>
  </property>
</Properties>
</file>

<file path=docProps/thumbnail.jpeg>
</file>